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30" r:id="rId3"/>
    <p:sldId id="535" r:id="rId5"/>
    <p:sldId id="531" r:id="rId6"/>
    <p:sldId id="596" r:id="rId7"/>
    <p:sldId id="601" r:id="rId8"/>
    <p:sldId id="744" r:id="rId9"/>
    <p:sldId id="600" r:id="rId10"/>
    <p:sldId id="716" r:id="rId11"/>
    <p:sldId id="717" r:id="rId12"/>
    <p:sldId id="718" r:id="rId13"/>
    <p:sldId id="719" r:id="rId14"/>
    <p:sldId id="720" r:id="rId15"/>
    <p:sldId id="721" r:id="rId16"/>
    <p:sldId id="722" r:id="rId17"/>
    <p:sldId id="723" r:id="rId18"/>
    <p:sldId id="724" r:id="rId19"/>
    <p:sldId id="725" r:id="rId20"/>
    <p:sldId id="726" r:id="rId21"/>
    <p:sldId id="727" r:id="rId22"/>
    <p:sldId id="728" r:id="rId23"/>
    <p:sldId id="729" r:id="rId24"/>
    <p:sldId id="730" r:id="rId25"/>
    <p:sldId id="681" r:id="rId26"/>
    <p:sldId id="731" r:id="rId27"/>
    <p:sldId id="732" r:id="rId28"/>
    <p:sldId id="733" r:id="rId29"/>
    <p:sldId id="735" r:id="rId30"/>
    <p:sldId id="736" r:id="rId31"/>
    <p:sldId id="737" r:id="rId32"/>
    <p:sldId id="738" r:id="rId33"/>
    <p:sldId id="739" r:id="rId34"/>
    <p:sldId id="740" r:id="rId35"/>
    <p:sldId id="741" r:id="rId36"/>
    <p:sldId id="742" r:id="rId37"/>
    <p:sldId id="743" r:id="rId38"/>
    <p:sldId id="809" r:id="rId39"/>
    <p:sldId id="810" r:id="rId40"/>
    <p:sldId id="811" r:id="rId41"/>
    <p:sldId id="812" r:id="rId42"/>
    <p:sldId id="813" r:id="rId43"/>
    <p:sldId id="814" r:id="rId44"/>
    <p:sldId id="816" r:id="rId45"/>
    <p:sldId id="817" r:id="rId46"/>
    <p:sldId id="818" r:id="rId47"/>
  </p:sldIdLst>
  <p:sldSz cx="12190095" cy="685927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9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70C0"/>
    <a:srgbClr val="EED56C"/>
    <a:srgbClr val="00B0F0"/>
    <a:srgbClr val="BFDBEF"/>
    <a:srgbClr val="FF8174"/>
    <a:srgbClr val="CCD0D1"/>
    <a:srgbClr val="FCFCFC"/>
    <a:srgbClr val="BFEBFB"/>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65" autoAdjust="0"/>
    <p:restoredTop sz="94605"/>
  </p:normalViewPr>
  <p:slideViewPr>
    <p:cSldViewPr>
      <p:cViewPr>
        <p:scale>
          <a:sx n="95" d="100"/>
          <a:sy n="95" d="100"/>
        </p:scale>
        <p:origin x="152" y="408"/>
      </p:cViewPr>
      <p:guideLst>
        <p:guide orient="horz" pos="2078"/>
        <p:guide pos="3840"/>
      </p:guideLst>
    </p:cSldViewPr>
  </p:slideViewPr>
  <p:notesTextViewPr>
    <p:cViewPr>
      <p:scale>
        <a:sx n="125" d="100"/>
        <a:sy n="125" d="100"/>
      </p:scale>
      <p:origin x="0" y="0"/>
    </p:cViewPr>
  </p:notesTextViewPr>
  <p:sorterViewPr>
    <p:cViewPr>
      <p:scale>
        <a:sx n="200" d="100"/>
        <a:sy n="200" d="100"/>
      </p:scale>
      <p:origin x="0" y="0"/>
    </p:cViewPr>
  </p:sorterViewPr>
  <p:notesViewPr>
    <p:cSldViewPr>
      <p:cViewPr varScale="1">
        <p:scale>
          <a:sx n="84" d="100"/>
          <a:sy n="84" d="100"/>
        </p:scale>
        <p:origin x="-3876" y="-72"/>
      </p:cViewPr>
      <p:guideLst>
        <p:guide orient="horz" pos="2769"/>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微软雅黑" panose="020B0503020204020204" pitchFamily="34" charset="-122"/>
        <a:cs typeface="+mn-cs"/>
      </a:defRPr>
    </a:lvl1pPr>
    <a:lvl2pPr marL="609600" algn="l" defTabSz="1218565" rtl="0" eaLnBrk="1" latinLnBrk="0" hangingPunct="1">
      <a:defRPr sz="1600" kern="1200">
        <a:solidFill>
          <a:schemeClr val="tx1"/>
        </a:solidFill>
        <a:latin typeface="+mn-lt"/>
        <a:ea typeface="微软雅黑" panose="020B0503020204020204" pitchFamily="34" charset="-122"/>
        <a:cs typeface="+mn-cs"/>
      </a:defRPr>
    </a:lvl2pPr>
    <a:lvl3pPr marL="1219200" algn="l" defTabSz="1218565" rtl="0" eaLnBrk="1" latinLnBrk="0" hangingPunct="1">
      <a:defRPr sz="1600" kern="1200">
        <a:solidFill>
          <a:schemeClr val="tx1"/>
        </a:solidFill>
        <a:latin typeface="+mn-lt"/>
        <a:ea typeface="微软雅黑" panose="020B0503020204020204" pitchFamily="34" charset="-122"/>
        <a:cs typeface="+mn-cs"/>
      </a:defRPr>
    </a:lvl3pPr>
    <a:lvl4pPr marL="1828800" algn="l" defTabSz="1218565" rtl="0" eaLnBrk="1" latinLnBrk="0" hangingPunct="1">
      <a:defRPr sz="1600" kern="1200">
        <a:solidFill>
          <a:schemeClr val="tx1"/>
        </a:solidFill>
        <a:latin typeface="+mn-lt"/>
        <a:ea typeface="微软雅黑" panose="020B0503020204020204" pitchFamily="34" charset="-122"/>
        <a:cs typeface="+mn-cs"/>
      </a:defRPr>
    </a:lvl4pPr>
    <a:lvl5pPr marL="2438400" algn="l" defTabSz="1218565" rtl="0" eaLnBrk="1" latinLnBrk="0" hangingPunct="1">
      <a:defRPr sz="1600" kern="1200">
        <a:solidFill>
          <a:schemeClr val="tx1"/>
        </a:solidFill>
        <a:latin typeface="+mn-lt"/>
        <a:ea typeface="微软雅黑" panose="020B0503020204020204" pitchFamily="34" charset="-122"/>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4B923B26-8683-4A60-8847-01C0D48844E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4B923B26-8683-4A60-8847-01C0D48844E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a:t>www.515ppt.com</a:t>
            </a:r>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a:t>www.515ppt.com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sp>
        <p:nvSpPr>
          <p:cNvPr id="4" name="Rectangle 9"/>
          <p:cNvSpPr/>
          <p:nvPr userDrawn="1"/>
        </p:nvSpPr>
        <p:spPr>
          <a:xfrm>
            <a:off x="11332340" y="322632"/>
            <a:ext cx="487914" cy="28713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algn="ctr"/>
            <a:endParaRPr lang="en-US"/>
          </a:p>
        </p:txBody>
      </p:sp>
      <p:sp>
        <p:nvSpPr>
          <p:cNvPr id="6" name="Isosceles Triangle 10"/>
          <p:cNvSpPr/>
          <p:nvPr userDrawn="1"/>
        </p:nvSpPr>
        <p:spPr>
          <a:xfrm rot="10610802">
            <a:off x="11338173" y="421777"/>
            <a:ext cx="488711" cy="261915"/>
          </a:xfrm>
          <a:prstGeom prst="triangl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algn="ctr"/>
            <a:endParaRPr lang="en-US"/>
          </a:p>
        </p:txBody>
      </p:sp>
      <p:sp>
        <p:nvSpPr>
          <p:cNvPr id="7" name="Slide Number Placeholder 5"/>
          <p:cNvSpPr txBox="1"/>
          <p:nvPr userDrawn="1"/>
        </p:nvSpPr>
        <p:spPr>
          <a:xfrm>
            <a:off x="11357835" y="273317"/>
            <a:ext cx="449383" cy="467556"/>
          </a:xfrm>
          <a:prstGeom prst="rect">
            <a:avLst/>
          </a:prstGeom>
        </p:spPr>
        <p:txBody>
          <a:bodyPr vert="horz" lIns="0" tIns="0" rIns="0" bIns="60944"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00" smtClean="0"/>
            </a:fld>
            <a:endParaRPr lang="en-US" sz="1300"/>
          </a:p>
        </p:txBody>
      </p:sp>
      <p:grpSp>
        <p:nvGrpSpPr>
          <p:cNvPr id="8" name="Group 5"/>
          <p:cNvGrpSpPr/>
          <p:nvPr userDrawn="1"/>
        </p:nvGrpSpPr>
        <p:grpSpPr>
          <a:xfrm>
            <a:off x="10700612" y="6310782"/>
            <a:ext cx="298737" cy="294943"/>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11" name="Group 9"/>
          <p:cNvGrpSpPr/>
          <p:nvPr userDrawn="1"/>
        </p:nvGrpSpPr>
        <p:grpSpPr>
          <a:xfrm flipH="1">
            <a:off x="11482230" y="6310782"/>
            <a:ext cx="298737" cy="294943"/>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10974296" y="6461963"/>
            <a:ext cx="507934"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3"/>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802" y="3602872"/>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14" y="0"/>
            <a:ext cx="12179586" cy="68595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xStyles>
    <p:titleStyle>
      <a:lvl1pPr algn="ctr" rtl="0" fontAlgn="base">
        <a:spcBef>
          <a:spcPct val="0"/>
        </a:spcBef>
        <a:spcAft>
          <a:spcPct val="0"/>
        </a:spcAft>
        <a:defRPr sz="59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300"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00"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700" kern="1200">
          <a:solidFill>
            <a:schemeClr val="tx1"/>
          </a:solidFill>
          <a:latin typeface="+mn-lt"/>
          <a:ea typeface="微软雅黑" panose="020B0503020204020204" pitchFamily="34" charset="-122"/>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xml"/><Relationship Id="rId7" Type="http://schemas.openxmlformats.org/officeDocument/2006/relationships/image" Target="../media/image14.pn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xml"/><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image" Target="../media/image49.jpeg"/><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57.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xml"/><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63.jpe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image" Target="../media/image63.jpeg"/><Relationship Id="rId2" Type="http://schemas.openxmlformats.org/officeDocument/2006/relationships/image" Target="../media/image64.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image" Target="../media/image67.jpe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xml"/><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xml"/><Relationship Id="rId4" Type="http://schemas.openxmlformats.org/officeDocument/2006/relationships/image" Target="../media/image72.jpeg"/><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73.jpeg"/><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xml"/><Relationship Id="rId4" Type="http://schemas.openxmlformats.org/officeDocument/2006/relationships/image" Target="../media/image76.jpeg"/><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1.xml"/><Relationship Id="rId5" Type="http://schemas.openxmlformats.org/officeDocument/2006/relationships/image" Target="../media/image80.jpeg"/><Relationship Id="rId4" Type="http://schemas.openxmlformats.org/officeDocument/2006/relationships/image" Target="../media/image79.jpeg"/><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8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95" y="1845617"/>
            <a:ext cx="5591150" cy="35283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57905" y="2629535"/>
            <a:ext cx="8264525" cy="1960880"/>
          </a:xfrm>
          <a:prstGeom prst="rect">
            <a:avLst/>
          </a:prstGeom>
          <a:solidFill>
            <a:schemeClr val="tx1">
              <a:lumMod val="75000"/>
              <a:lumOff val="25000"/>
            </a:schemeClr>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TextBox 7"/>
          <p:cNvSpPr>
            <a:spLocks noChangeArrowheads="1"/>
          </p:cNvSpPr>
          <p:nvPr/>
        </p:nvSpPr>
        <p:spPr bwMode="auto">
          <a:xfrm>
            <a:off x="3995420" y="3290570"/>
            <a:ext cx="7993380" cy="645160"/>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eaLnBrk="0" hangingPunct="0"/>
            <a:r>
              <a:rPr lang="zh-CN" altLang="en-US" sz="3600" b="1" dirty="0">
                <a:solidFill>
                  <a:schemeClr val="bg1"/>
                </a:solidFill>
                <a:latin typeface="+mj-ea"/>
                <a:ea typeface="+mj-ea"/>
              </a:rPr>
              <a:t>《家具建模与室内电脑效果图表现》</a:t>
            </a:r>
            <a:endParaRPr lang="zh-CN" altLang="en-US" sz="3600" b="1" dirty="0">
              <a:solidFill>
                <a:schemeClr val="bg1"/>
              </a:solidFill>
              <a:latin typeface="+mj-ea"/>
              <a:ea typeface="+mj-ea"/>
            </a:endParaRPr>
          </a:p>
        </p:txBody>
      </p:sp>
      <p:sp>
        <p:nvSpPr>
          <p:cNvPr id="4" name="等腰三角形 3"/>
          <p:cNvSpPr/>
          <p:nvPr/>
        </p:nvSpPr>
        <p:spPr>
          <a:xfrm rot="5400000">
            <a:off x="3451233" y="3391704"/>
            <a:ext cx="507514" cy="43751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06"/>
          <p:cNvSpPr txBox="1"/>
          <p:nvPr/>
        </p:nvSpPr>
        <p:spPr>
          <a:xfrm>
            <a:off x="7724140" y="5647055"/>
            <a:ext cx="4098290" cy="427990"/>
          </a:xfrm>
          <a:prstGeom prst="rect">
            <a:avLst/>
          </a:prstGeom>
          <a:noFill/>
        </p:spPr>
        <p:txBody>
          <a:bodyPr wrap="square" lIns="121917" tIns="60958" rIns="121917" bIns="60958" rtlCol="0">
            <a:spAutoFit/>
          </a:bodyPr>
          <a:lstStyle/>
          <a:p>
            <a:pPr algn="r"/>
            <a:r>
              <a:rPr lang="zh-CN" sz="2000" dirty="0" smtClean="0">
                <a:solidFill>
                  <a:schemeClr val="tx1">
                    <a:lumMod val="65000"/>
                    <a:lumOff val="35000"/>
                  </a:schemeClr>
                </a:solidFill>
                <a:latin typeface="+mn-cs"/>
                <a:ea typeface="微软雅黑" panose="020B0503020204020204" pitchFamily="34" charset="-122"/>
              </a:rPr>
              <a:t>辽宁林业职业技术学院</a:t>
            </a:r>
            <a:endParaRPr lang="zh-CN" sz="2000" dirty="0" smtClean="0">
              <a:solidFill>
                <a:schemeClr val="tx1">
                  <a:lumMod val="65000"/>
                  <a:lumOff val="35000"/>
                </a:schemeClr>
              </a:solidFill>
              <a:latin typeface="+mn-cs"/>
              <a:ea typeface="微软雅黑" panose="020B0503020204020204" pitchFamily="34" charset="-122"/>
            </a:endParaRPr>
          </a:p>
        </p:txBody>
      </p:sp>
      <p:sp>
        <p:nvSpPr>
          <p:cNvPr id="3" name="文本框 2"/>
          <p:cNvSpPr txBox="1"/>
          <p:nvPr/>
        </p:nvSpPr>
        <p:spPr>
          <a:xfrm>
            <a:off x="5918200" y="4069080"/>
            <a:ext cx="5105400" cy="245745"/>
          </a:xfrm>
          <a:prstGeom prst="rect">
            <a:avLst/>
          </a:prstGeom>
          <a:noFill/>
        </p:spPr>
        <p:txBody>
          <a:bodyPr wrap="none" lIns="0" tIns="0" rIns="0" bIns="0" rtlCol="0">
            <a:spAutoFit/>
          </a:bodyPr>
          <a:p>
            <a:pPr algn="l"/>
            <a:r>
              <a:rPr lang="zh-CN" altLang="en-US" sz="1600" dirty="0" smtClean="0">
                <a:solidFill>
                  <a:schemeClr val="bg1"/>
                </a:solidFill>
                <a:latin typeface="微软雅黑" panose="020B0503020204020204" pitchFamily="34" charset="-122"/>
                <a:ea typeface="微软雅黑" panose="020B0503020204020204" pitchFamily="34" charset="-122"/>
              </a:rPr>
              <a:t>Furniture modeling and indoor computer renderings</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9131">
        <p14:vortex dir="r"/>
      </p:transition>
    </mc:Choice>
    <mc:Fallback>
      <p:transition spd="slow" advClick="0" advTm="91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8" fill="hold" grpId="1" nodeType="afterEffec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2"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41" presetClass="entr" presetSubtype="0" fill="hold" grpId="2" nodeType="afterEffec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p:tgtEl>
                                          <p:spTgt spid="13"/>
                                        </p:tgtEl>
                                      </p:cBhvr>
                                    </p:animEffect>
                                  </p:childTnLst>
                                </p:cTn>
                              </p:par>
                            </p:childTnLst>
                          </p:cTn>
                        </p:par>
                        <p:par>
                          <p:cTn id="24" fill="hold">
                            <p:stCondLst>
                              <p:cond delay="2750"/>
                            </p:stCondLst>
                            <p:childTnLst>
                              <p:par>
                                <p:cTn id="25" presetID="2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2" presetClass="entr" presetSubtype="8" fill="hold" grpId="0" nodeType="withEffect">
                                  <p:childTnLst>
                                    <p:set>
                                      <p:cBhvr>
                                        <p:cTn id="29" dur="1" fill="hold">
                                          <p:stCondLst>
                                            <p:cond delay="0"/>
                                          </p:stCondLst>
                                        </p:cTn>
                                        <p:tgtEl>
                                          <p:spTgt spid="8"/>
                                        </p:tgtEl>
                                        <p:attrNameLst>
                                          <p:attrName>style.visibility</p:attrName>
                                        </p:attrNameLst>
                                      </p:cBhvr>
                                      <p:to>
                                        <p:strVal val="visible"/>
                                      </p:to>
                                    </p:set>
                                    <p:animEffect transition="in" filter="wipe(left)">
                                      <p:cBhvr>
                                        <p:cTn id="30" dur="1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1" bldLvl="0" animBg="1"/>
      <p:bldP spid="13" grpId="2" bldLvl="0" animBg="1"/>
      <p:bldP spid="4" grpId="0" animBg="1"/>
      <p:bldP spid="4" grpId="1" animBg="1"/>
      <p:bldP spid="4" grpId="2" bldLvl="0" animBg="1"/>
      <p:bldP spid="8"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文本框 105"/>
          <p:cNvSpPr txBox="1"/>
          <p:nvPr/>
        </p:nvSpPr>
        <p:spPr>
          <a:xfrm>
            <a:off x="2600007" y="1280160"/>
            <a:ext cx="5080000" cy="398780"/>
          </a:xfrm>
          <a:prstGeom prst="rect">
            <a:avLst/>
          </a:prstGeom>
          <a:noFill/>
          <a:ln w="9525">
            <a:noFill/>
          </a:ln>
        </p:spPr>
        <p:txBody>
          <a:bodyPr>
            <a:spAutoFit/>
          </a:bodyPr>
          <a:p>
            <a:pPr marL="0" indent="0"/>
            <a:r>
              <a:rPr lang="zh-CN" sz="2000" b="0">
                <a:ea typeface="宋体" panose="02010600030101010101" pitchFamily="2" charset="-122"/>
              </a:rPr>
              <a:t>菜单栏的功能对应如下：</a:t>
            </a:r>
            <a:endParaRPr lang="zh-CN" altLang="en-US" sz="2000" b="0">
              <a:ea typeface="宋体" panose="02010600030101010101" pitchFamily="2" charset="-122"/>
            </a:endParaRPr>
          </a:p>
        </p:txBody>
      </p:sp>
      <p:pic>
        <p:nvPicPr>
          <p:cNvPr id="15" name="图片 14"/>
          <p:cNvPicPr/>
          <p:nvPr/>
        </p:nvPicPr>
        <p:blipFill>
          <a:blip r:embed="rId2"/>
          <a:stretch>
            <a:fillRect/>
          </a:stretch>
        </p:blipFill>
        <p:spPr>
          <a:xfrm>
            <a:off x="2876550" y="2178685"/>
            <a:ext cx="709930" cy="356870"/>
          </a:xfrm>
          <a:prstGeom prst="rect">
            <a:avLst/>
          </a:prstGeom>
          <a:noFill/>
          <a:ln w="9525">
            <a:noFill/>
          </a:ln>
        </p:spPr>
      </p:pic>
      <p:sp>
        <p:nvSpPr>
          <p:cNvPr id="119" name="文本框 118"/>
          <p:cNvSpPr txBox="1"/>
          <p:nvPr/>
        </p:nvSpPr>
        <p:spPr>
          <a:xfrm>
            <a:off x="3555047" y="2136775"/>
            <a:ext cx="5080000" cy="398780"/>
          </a:xfrm>
          <a:prstGeom prst="rect">
            <a:avLst/>
          </a:prstGeom>
          <a:noFill/>
          <a:ln w="9525">
            <a:noFill/>
          </a:ln>
        </p:spPr>
        <p:txBody>
          <a:bodyPr>
            <a:spAutoFit/>
          </a:bodyPr>
          <a:p>
            <a:pPr marL="0" indent="304800"/>
            <a:r>
              <a:rPr lang="zh-CN" sz="2000" b="0">
                <a:ea typeface="宋体" panose="02010600030101010101" pitchFamily="2" charset="-122"/>
              </a:rPr>
              <a:t>“编辑”：用于编辑场景对象；1 </a:t>
            </a:r>
            <a:endParaRPr lang="zh-CN" altLang="en-US" sz="2000" b="0">
              <a:ea typeface="宋体" panose="02010600030101010101" pitchFamily="2" charset="-122"/>
            </a:endParaRPr>
          </a:p>
        </p:txBody>
      </p:sp>
      <p:sp>
        <p:nvSpPr>
          <p:cNvPr id="120" name="文本框 119"/>
          <p:cNvSpPr txBox="1"/>
          <p:nvPr/>
        </p:nvSpPr>
        <p:spPr>
          <a:xfrm>
            <a:off x="3554730" y="2692400"/>
            <a:ext cx="4718685" cy="398780"/>
          </a:xfrm>
          <a:prstGeom prst="rect">
            <a:avLst/>
          </a:prstGeom>
          <a:noFill/>
          <a:ln w="9525">
            <a:noFill/>
          </a:ln>
        </p:spPr>
        <p:txBody>
          <a:bodyPr wrap="square">
            <a:spAutoFit/>
          </a:bodyPr>
          <a:p>
            <a:pPr marL="0" indent="304800"/>
            <a:r>
              <a:rPr lang="zh-CN" sz="2000" b="0">
                <a:ea typeface="宋体" panose="02010600030101010101" pitchFamily="2" charset="-122"/>
              </a:rPr>
              <a:t>“工具”：主要操作场景对象；</a:t>
            </a:r>
            <a:endParaRPr lang="zh-CN" altLang="en-US" sz="2000" b="0">
              <a:ea typeface="宋体" panose="02010600030101010101" pitchFamily="2" charset="-122"/>
            </a:endParaRPr>
          </a:p>
        </p:txBody>
      </p:sp>
      <p:pic>
        <p:nvPicPr>
          <p:cNvPr id="19" name="图片 18"/>
          <p:cNvPicPr/>
          <p:nvPr/>
        </p:nvPicPr>
        <p:blipFill>
          <a:blip r:embed="rId3"/>
          <a:stretch>
            <a:fillRect/>
          </a:stretch>
        </p:blipFill>
        <p:spPr>
          <a:xfrm>
            <a:off x="2876550" y="3390900"/>
            <a:ext cx="678180" cy="305435"/>
          </a:xfrm>
          <a:prstGeom prst="rect">
            <a:avLst/>
          </a:prstGeom>
          <a:noFill/>
          <a:ln w="9525">
            <a:noFill/>
          </a:ln>
        </p:spPr>
      </p:pic>
      <p:sp>
        <p:nvSpPr>
          <p:cNvPr id="121" name="文本框 120"/>
          <p:cNvSpPr txBox="1"/>
          <p:nvPr/>
        </p:nvSpPr>
        <p:spPr>
          <a:xfrm>
            <a:off x="3814762" y="3091180"/>
            <a:ext cx="5080000" cy="706755"/>
          </a:xfrm>
          <a:prstGeom prst="rect">
            <a:avLst/>
          </a:prstGeom>
          <a:noFill/>
          <a:ln w="9525">
            <a:noFill/>
          </a:ln>
        </p:spPr>
        <p:txBody>
          <a:bodyPr>
            <a:spAutoFit/>
          </a:bodyPr>
          <a:p>
            <a:pPr marL="0" indent="304800"/>
            <a:r>
              <a:rPr lang="zh-CN" sz="2000" b="0">
                <a:ea typeface="宋体" panose="02010600030101010101" pitchFamily="2" charset="-122"/>
              </a:rPr>
              <a:t>“组”：对场景对象进行编组或解组；</a:t>
            </a:r>
            <a:endParaRPr lang="zh-CN" altLang="en-US" sz="2000" b="0">
              <a:ea typeface="宋体" panose="02010600030101010101" pitchFamily="2" charset="-122"/>
            </a:endParaRPr>
          </a:p>
        </p:txBody>
      </p:sp>
      <p:pic>
        <p:nvPicPr>
          <p:cNvPr id="20" name="图片 19"/>
          <p:cNvPicPr/>
          <p:nvPr/>
        </p:nvPicPr>
        <p:blipFill>
          <a:blip r:embed="rId4"/>
          <a:stretch>
            <a:fillRect/>
          </a:stretch>
        </p:blipFill>
        <p:spPr>
          <a:xfrm>
            <a:off x="2876550" y="4041775"/>
            <a:ext cx="647065" cy="320040"/>
          </a:xfrm>
          <a:prstGeom prst="rect">
            <a:avLst/>
          </a:prstGeom>
          <a:noFill/>
          <a:ln w="9525">
            <a:noFill/>
          </a:ln>
        </p:spPr>
      </p:pic>
      <p:sp>
        <p:nvSpPr>
          <p:cNvPr id="122" name="文本框 121"/>
          <p:cNvSpPr txBox="1"/>
          <p:nvPr/>
        </p:nvSpPr>
        <p:spPr>
          <a:xfrm>
            <a:off x="3801427" y="3696970"/>
            <a:ext cx="5080000" cy="1014730"/>
          </a:xfrm>
          <a:prstGeom prst="rect">
            <a:avLst/>
          </a:prstGeom>
          <a:noFill/>
          <a:ln w="9525">
            <a:noFill/>
          </a:ln>
        </p:spPr>
        <p:txBody>
          <a:bodyPr>
            <a:spAutoFit/>
          </a:bodyPr>
          <a:p>
            <a:pPr marL="0" indent="304800"/>
            <a:r>
              <a:rPr lang="zh-CN" sz="2000" b="0">
                <a:ea typeface="宋体" panose="02010600030101010101" pitchFamily="2" charset="-122"/>
              </a:rPr>
              <a:t>“视图”：用于控制视图的显示方式以及设置视图的相关参数；</a:t>
            </a:r>
            <a:endParaRPr lang="zh-CN" altLang="en-US" sz="2000" b="0">
              <a:ea typeface="宋体" panose="02010600030101010101" pitchFamily="2" charset="-122"/>
            </a:endParaRPr>
          </a:p>
        </p:txBody>
      </p:sp>
      <p:pic>
        <p:nvPicPr>
          <p:cNvPr id="22" name="图片 21"/>
          <p:cNvPicPr/>
          <p:nvPr/>
        </p:nvPicPr>
        <p:blipFill>
          <a:blip r:embed="rId5"/>
          <a:stretch>
            <a:fillRect/>
          </a:stretch>
        </p:blipFill>
        <p:spPr>
          <a:xfrm>
            <a:off x="2909570" y="4779645"/>
            <a:ext cx="645160" cy="317500"/>
          </a:xfrm>
          <a:prstGeom prst="rect">
            <a:avLst/>
          </a:prstGeom>
          <a:noFill/>
          <a:ln w="9525">
            <a:noFill/>
          </a:ln>
        </p:spPr>
      </p:pic>
      <p:sp>
        <p:nvSpPr>
          <p:cNvPr id="123" name="文本框 122"/>
          <p:cNvSpPr txBox="1"/>
          <p:nvPr/>
        </p:nvSpPr>
        <p:spPr>
          <a:xfrm>
            <a:off x="3801427" y="5073015"/>
            <a:ext cx="5080000" cy="1014730"/>
          </a:xfrm>
          <a:prstGeom prst="rect">
            <a:avLst/>
          </a:prstGeom>
          <a:noFill/>
          <a:ln w="9525">
            <a:noFill/>
          </a:ln>
        </p:spPr>
        <p:txBody>
          <a:bodyPr>
            <a:spAutoFit/>
          </a:bodyPr>
          <a:p>
            <a:pPr marL="0" indent="304800"/>
            <a:r>
              <a:rPr lang="zh-CN" sz="2000" b="0">
                <a:ea typeface="宋体" panose="02010600030101010101" pitchFamily="2" charset="-122"/>
              </a:rPr>
              <a:t>“创建”：用于创建几何体、二维图形、灯光和粒子等对象；</a:t>
            </a:r>
            <a:endParaRPr lang="zh-CN" altLang="en-US" sz="2000" b="0">
              <a:ea typeface="宋体" panose="02010600030101010101" pitchFamily="2" charset="-122"/>
            </a:endParaRPr>
          </a:p>
        </p:txBody>
      </p:sp>
      <p:pic>
        <p:nvPicPr>
          <p:cNvPr id="23" name="图片 22"/>
          <p:cNvPicPr/>
          <p:nvPr/>
        </p:nvPicPr>
        <p:blipFill>
          <a:blip r:embed="rId6"/>
          <a:stretch>
            <a:fillRect/>
          </a:stretch>
        </p:blipFill>
        <p:spPr>
          <a:xfrm>
            <a:off x="2861310" y="5425440"/>
            <a:ext cx="678180" cy="310515"/>
          </a:xfrm>
          <a:prstGeom prst="rect">
            <a:avLst/>
          </a:prstGeom>
          <a:noFill/>
          <a:ln w="9525">
            <a:noFill/>
          </a:ln>
        </p:spPr>
      </p:pic>
      <p:sp>
        <p:nvSpPr>
          <p:cNvPr id="124" name="文本框 123"/>
          <p:cNvSpPr txBox="1"/>
          <p:nvPr/>
        </p:nvSpPr>
        <p:spPr>
          <a:xfrm>
            <a:off x="3814762" y="4493260"/>
            <a:ext cx="5080000" cy="706755"/>
          </a:xfrm>
          <a:prstGeom prst="rect">
            <a:avLst/>
          </a:prstGeom>
          <a:noFill/>
          <a:ln w="9525">
            <a:noFill/>
          </a:ln>
        </p:spPr>
        <p:txBody>
          <a:bodyPr>
            <a:spAutoFit/>
          </a:bodyPr>
          <a:p>
            <a:pPr marL="0" indent="304800"/>
            <a:r>
              <a:rPr lang="zh-CN" sz="2000" b="0">
                <a:ea typeface="宋体" panose="02010600030101010101" pitchFamily="2" charset="-122"/>
              </a:rPr>
              <a:t>“修改器”：用于为场景对象加载修改器；</a:t>
            </a:r>
            <a:endParaRPr lang="zh-CN" altLang="en-US" sz="2000" b="0">
              <a:ea typeface="宋体" panose="02010600030101010101" pitchFamily="2" charset="-122"/>
            </a:endParaRPr>
          </a:p>
        </p:txBody>
      </p:sp>
      <p:pic>
        <p:nvPicPr>
          <p:cNvPr id="24" name="图片 23"/>
          <p:cNvPicPr>
            <a:picLocks noChangeAspect="1"/>
          </p:cNvPicPr>
          <p:nvPr/>
        </p:nvPicPr>
        <p:blipFill>
          <a:blip r:embed="rId7"/>
          <a:stretch>
            <a:fillRect/>
          </a:stretch>
        </p:blipFill>
        <p:spPr>
          <a:xfrm>
            <a:off x="2876550" y="2735580"/>
            <a:ext cx="709930" cy="354965"/>
          </a:xfrm>
          <a:prstGeom prst="rect">
            <a:avLst/>
          </a:prstGeom>
        </p:spPr>
      </p:pic>
    </p:spTree>
  </p:cSld>
  <p:clrMapOvr>
    <a:masterClrMapping/>
  </p:clrMapOvr>
  <p:transition spd="slow" advClick="0" advTm="7054">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4" name="图片 123"/>
          <p:cNvPicPr/>
          <p:nvPr/>
        </p:nvPicPr>
        <p:blipFill>
          <a:blip r:embed="rId2"/>
          <a:stretch>
            <a:fillRect/>
          </a:stretch>
        </p:blipFill>
        <p:spPr>
          <a:xfrm>
            <a:off x="2861945" y="1593850"/>
            <a:ext cx="829310" cy="281305"/>
          </a:xfrm>
          <a:prstGeom prst="rect">
            <a:avLst/>
          </a:prstGeom>
          <a:noFill/>
          <a:ln w="9525">
            <a:noFill/>
          </a:ln>
        </p:spPr>
      </p:pic>
      <p:sp>
        <p:nvSpPr>
          <p:cNvPr id="125" name="文本框 124"/>
          <p:cNvSpPr txBox="1"/>
          <p:nvPr/>
        </p:nvSpPr>
        <p:spPr>
          <a:xfrm>
            <a:off x="4221797" y="1476692"/>
            <a:ext cx="5080000" cy="398780"/>
          </a:xfrm>
          <a:prstGeom prst="rect">
            <a:avLst/>
          </a:prstGeom>
          <a:noFill/>
          <a:ln w="9525">
            <a:noFill/>
          </a:ln>
        </p:spPr>
        <p:txBody>
          <a:bodyPr wrap="square">
            <a:spAutoFit/>
          </a:bodyPr>
          <a:p>
            <a:pPr marL="0" algn="l"/>
            <a:r>
              <a:rPr lang="zh-CN" sz="2000" b="0">
                <a:ea typeface="宋体" panose="02010600030101010101" pitchFamily="2" charset="-122"/>
              </a:rPr>
              <a:t>“动画”：用于制作动画；</a:t>
            </a:r>
            <a:endParaRPr lang="zh-CN" sz="2000" b="0">
              <a:ea typeface="宋体" panose="02010600030101010101" pitchFamily="2" charset="-122"/>
            </a:endParaRPr>
          </a:p>
        </p:txBody>
      </p:sp>
      <p:pic>
        <p:nvPicPr>
          <p:cNvPr id="2" name="图片 1"/>
          <p:cNvPicPr/>
          <p:nvPr/>
        </p:nvPicPr>
        <p:blipFill>
          <a:blip r:embed="rId3"/>
          <a:stretch>
            <a:fillRect/>
          </a:stretch>
        </p:blipFill>
        <p:spPr>
          <a:xfrm>
            <a:off x="2785745" y="2260600"/>
            <a:ext cx="1240155" cy="238125"/>
          </a:xfrm>
          <a:prstGeom prst="rect">
            <a:avLst/>
          </a:prstGeom>
          <a:noFill/>
          <a:ln w="9525">
            <a:noFill/>
          </a:ln>
        </p:spPr>
      </p:pic>
      <p:sp>
        <p:nvSpPr>
          <p:cNvPr id="126" name="文本框 125"/>
          <p:cNvSpPr txBox="1"/>
          <p:nvPr/>
        </p:nvSpPr>
        <p:spPr>
          <a:xfrm>
            <a:off x="4324032" y="1934527"/>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“图形编辑器”：用图形化视图方式表达场景对象的关系；</a:t>
            </a:r>
            <a:endParaRPr lang="zh-CN" altLang="en-US" sz="2000" b="0">
              <a:ea typeface="宋体" panose="02010600030101010101" pitchFamily="2" charset="-122"/>
            </a:endParaRPr>
          </a:p>
        </p:txBody>
      </p:sp>
      <p:pic>
        <p:nvPicPr>
          <p:cNvPr id="3" name="图片 2"/>
          <p:cNvPicPr/>
          <p:nvPr/>
        </p:nvPicPr>
        <p:blipFill>
          <a:blip r:embed="rId4"/>
          <a:stretch>
            <a:fillRect/>
          </a:stretch>
        </p:blipFill>
        <p:spPr>
          <a:xfrm>
            <a:off x="2845435" y="2974975"/>
            <a:ext cx="951865" cy="335915"/>
          </a:xfrm>
          <a:prstGeom prst="rect">
            <a:avLst/>
          </a:prstGeom>
          <a:noFill/>
          <a:ln w="9525">
            <a:noFill/>
          </a:ln>
        </p:spPr>
      </p:pic>
      <p:sp>
        <p:nvSpPr>
          <p:cNvPr id="127" name="文本框 126"/>
          <p:cNvSpPr txBox="1"/>
          <p:nvPr/>
        </p:nvSpPr>
        <p:spPr>
          <a:xfrm>
            <a:off x="4324032" y="2852102"/>
            <a:ext cx="5080000" cy="706755"/>
          </a:xfrm>
          <a:prstGeom prst="rect">
            <a:avLst/>
          </a:prstGeom>
          <a:noFill/>
          <a:ln w="9525">
            <a:noFill/>
          </a:ln>
        </p:spPr>
        <p:txBody>
          <a:bodyPr>
            <a:spAutoFit/>
          </a:bodyPr>
          <a:p>
            <a:pPr marL="0" algn="l"/>
            <a:r>
              <a:rPr lang="zh-CN" sz="2000" b="0">
                <a:ea typeface="宋体" panose="02010600030101010101" pitchFamily="2" charset="-122"/>
              </a:rPr>
              <a:t>“渲染”：用于设置渲染参数以及设置场景的环境效果；</a:t>
            </a:r>
            <a:endParaRPr lang="zh-CN" sz="2000" b="0">
              <a:ea typeface="宋体" panose="02010600030101010101" pitchFamily="2" charset="-122"/>
            </a:endParaRPr>
          </a:p>
        </p:txBody>
      </p:sp>
      <p:pic>
        <p:nvPicPr>
          <p:cNvPr id="4" name="图片 3"/>
          <p:cNvPicPr/>
          <p:nvPr/>
        </p:nvPicPr>
        <p:blipFill>
          <a:blip r:embed="rId5"/>
          <a:stretch>
            <a:fillRect/>
          </a:stretch>
        </p:blipFill>
        <p:spPr>
          <a:xfrm>
            <a:off x="2861945" y="3860165"/>
            <a:ext cx="918845" cy="283845"/>
          </a:xfrm>
          <a:prstGeom prst="rect">
            <a:avLst/>
          </a:prstGeom>
          <a:noFill/>
          <a:ln w="9525">
            <a:noFill/>
          </a:ln>
        </p:spPr>
      </p:pic>
      <p:pic>
        <p:nvPicPr>
          <p:cNvPr id="5" name="图片 4"/>
          <p:cNvPicPr/>
          <p:nvPr/>
        </p:nvPicPr>
        <p:blipFill>
          <a:blip r:embed="rId6"/>
          <a:stretch>
            <a:fillRect/>
          </a:stretch>
        </p:blipFill>
        <p:spPr>
          <a:xfrm>
            <a:off x="2894965" y="4606290"/>
            <a:ext cx="918845" cy="276225"/>
          </a:xfrm>
          <a:prstGeom prst="rect">
            <a:avLst/>
          </a:prstGeom>
          <a:noFill/>
          <a:ln w="9525">
            <a:noFill/>
          </a:ln>
        </p:spPr>
      </p:pic>
      <p:sp>
        <p:nvSpPr>
          <p:cNvPr id="129" name="文本框 128"/>
          <p:cNvSpPr txBox="1"/>
          <p:nvPr/>
        </p:nvSpPr>
        <p:spPr>
          <a:xfrm>
            <a:off x="4439602" y="4507547"/>
            <a:ext cx="5080000" cy="706755"/>
          </a:xfrm>
          <a:prstGeom prst="rect">
            <a:avLst/>
          </a:prstGeom>
          <a:noFill/>
          <a:ln w="9525">
            <a:noFill/>
          </a:ln>
        </p:spPr>
        <p:txBody>
          <a:bodyPr>
            <a:spAutoFit/>
          </a:bodyPr>
          <a:p>
            <a:pPr marL="0" algn="l"/>
            <a:r>
              <a:rPr lang="zh-CN" sz="2000" b="0">
                <a:ea typeface="宋体" panose="02010600030101010101" pitchFamily="2" charset="-122"/>
              </a:rPr>
              <a:t>MAXScript（MAX脚本）：用于创建、打开和运行脚本；</a:t>
            </a:r>
            <a:endParaRPr lang="zh-CN" sz="2000" b="0">
              <a:ea typeface="宋体" panose="02010600030101010101" pitchFamily="2" charset="-122"/>
            </a:endParaRPr>
          </a:p>
        </p:txBody>
      </p:sp>
      <p:pic>
        <p:nvPicPr>
          <p:cNvPr id="6" name="图片 5"/>
          <p:cNvPicPr/>
          <p:nvPr/>
        </p:nvPicPr>
        <p:blipFill>
          <a:blip r:embed="rId7"/>
          <a:stretch>
            <a:fillRect/>
          </a:stretch>
        </p:blipFill>
        <p:spPr>
          <a:xfrm>
            <a:off x="2894965" y="5239385"/>
            <a:ext cx="782955" cy="348615"/>
          </a:xfrm>
          <a:prstGeom prst="rect">
            <a:avLst/>
          </a:prstGeom>
          <a:noFill/>
          <a:ln w="9525">
            <a:noFill/>
          </a:ln>
        </p:spPr>
      </p:pic>
      <p:sp>
        <p:nvSpPr>
          <p:cNvPr id="130" name="文本框 129"/>
          <p:cNvSpPr txBox="1"/>
          <p:nvPr/>
        </p:nvSpPr>
        <p:spPr>
          <a:xfrm>
            <a:off x="4221797" y="5214302"/>
            <a:ext cx="5080000" cy="398780"/>
          </a:xfrm>
          <a:prstGeom prst="rect">
            <a:avLst/>
          </a:prstGeom>
          <a:noFill/>
          <a:ln w="9525">
            <a:noFill/>
          </a:ln>
        </p:spPr>
        <p:txBody>
          <a:bodyPr>
            <a:spAutoFit/>
          </a:bodyPr>
          <a:p>
            <a:pPr marL="0" algn="l"/>
            <a:r>
              <a:rPr lang="zh-CN" sz="2000" b="0">
                <a:ea typeface="宋体" panose="02010600030101010101" pitchFamily="2" charset="-122"/>
              </a:rPr>
              <a:t>“帮助”：提供帮助信息，供用户参考学习。</a:t>
            </a:r>
            <a:endParaRPr lang="zh-CN" sz="2000" b="0">
              <a:ea typeface="宋体" panose="02010600030101010101" pitchFamily="2" charset="-122"/>
            </a:endParaRPr>
          </a:p>
        </p:txBody>
      </p:sp>
      <p:sp>
        <p:nvSpPr>
          <p:cNvPr id="128" name="文本框 127"/>
          <p:cNvSpPr txBox="1"/>
          <p:nvPr/>
        </p:nvSpPr>
        <p:spPr>
          <a:xfrm>
            <a:off x="4221480" y="3752850"/>
            <a:ext cx="5744845" cy="706755"/>
          </a:xfrm>
          <a:prstGeom prst="rect">
            <a:avLst/>
          </a:prstGeom>
          <a:noFill/>
          <a:ln w="9525">
            <a:noFill/>
          </a:ln>
        </p:spPr>
        <p:txBody>
          <a:bodyPr wrap="square">
            <a:spAutoFit/>
          </a:bodyPr>
          <a:p>
            <a:pPr marL="0" algn="l"/>
            <a:r>
              <a:rPr lang="zh-CN" sz="2000" b="0">
                <a:ea typeface="宋体" panose="02010600030101010101" pitchFamily="2" charset="-122"/>
              </a:rPr>
              <a:t>“自定义”：用于更改用户界面以及设置                  3ds Max的首选项 ；</a:t>
            </a:r>
            <a:endParaRPr lang="zh-CN"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2491422" y="1236980"/>
            <a:ext cx="5080000" cy="398780"/>
          </a:xfrm>
          <a:prstGeom prst="rect">
            <a:avLst/>
          </a:prstGeom>
          <a:noFill/>
          <a:ln w="9525">
            <a:noFill/>
          </a:ln>
        </p:spPr>
        <p:txBody>
          <a:bodyPr>
            <a:spAutoFit/>
          </a:bodyPr>
          <a:p>
            <a:pPr marL="0" indent="0" eaLnBrk="1" latinLnBrk="0" hangingPunct="1"/>
            <a:r>
              <a:rPr lang="zh-CN" sz="2000" b="1">
                <a:ea typeface="宋体" panose="02010600030101010101" pitchFamily="2" charset="-122"/>
              </a:rPr>
              <a:t>1.3主工具栏</a:t>
            </a:r>
            <a:endParaRPr lang="zh-CN" altLang="en-US" sz="2000" b="1">
              <a:ea typeface="宋体" panose="02010600030101010101" pitchFamily="2" charset="-122"/>
            </a:endParaRPr>
          </a:p>
        </p:txBody>
      </p:sp>
      <p:pic>
        <p:nvPicPr>
          <p:cNvPr id="2" name="图片 -2147482539"/>
          <p:cNvPicPr>
            <a:picLocks noChangeAspect="1"/>
          </p:cNvPicPr>
          <p:nvPr/>
        </p:nvPicPr>
        <p:blipFill>
          <a:blip r:embed="rId2"/>
          <a:stretch>
            <a:fillRect/>
          </a:stretch>
        </p:blipFill>
        <p:spPr>
          <a:xfrm>
            <a:off x="2597785" y="1845945"/>
            <a:ext cx="8372475" cy="263525"/>
          </a:xfrm>
          <a:prstGeom prst="rect">
            <a:avLst/>
          </a:prstGeom>
          <a:noFill/>
          <a:ln w="9525">
            <a:noFill/>
          </a:ln>
        </p:spPr>
      </p:pic>
      <p:sp>
        <p:nvSpPr>
          <p:cNvPr id="3" name="文本框 2"/>
          <p:cNvSpPr txBox="1"/>
          <p:nvPr/>
        </p:nvSpPr>
        <p:spPr>
          <a:xfrm>
            <a:off x="2597785" y="2606675"/>
            <a:ext cx="8371840" cy="1630045"/>
          </a:xfrm>
          <a:prstGeom prst="rect">
            <a:avLst/>
          </a:prstGeom>
          <a:noFill/>
          <a:ln w="9525">
            <a:noFill/>
          </a:ln>
        </p:spPr>
        <p:txBody>
          <a:bodyPr wrap="square">
            <a:spAutoFit/>
          </a:bodyPr>
          <a:p>
            <a:pPr marL="0" indent="304800"/>
            <a:r>
              <a:rPr lang="zh-CN" sz="2000" b="0">
                <a:ea typeface="宋体" panose="02010600030101010101" pitchFamily="2" charset="-122"/>
              </a:rPr>
              <a:t>3ds Max 2014的“主工具栏”中集合了最常用的一些编辑工具。某些工具的右下角有一个三角形图标，单击该图标就会弹出下拉工具列表。以“捕捉开关”为例，单击“捕捉开关”按钮就会弹出捕捉工具列表。如果没有打开工具箱，用户可以通过执行菜单上的【自定义】——【显示UI】——【显示主工具栏】命令。</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2274252" y="1280160"/>
            <a:ext cx="5080000" cy="398780"/>
          </a:xfrm>
          <a:prstGeom prst="rect">
            <a:avLst/>
          </a:prstGeom>
          <a:noFill/>
          <a:ln w="9525">
            <a:noFill/>
          </a:ln>
        </p:spPr>
        <p:txBody>
          <a:bodyPr>
            <a:spAutoFit/>
          </a:bodyPr>
          <a:p>
            <a:pPr marL="0" indent="0" eaLnBrk="1" latinLnBrk="0" hangingPunct="1"/>
            <a:r>
              <a:rPr lang="zh-CN" sz="2000" b="1">
                <a:ea typeface="宋体" panose="02010600030101010101" pitchFamily="2" charset="-122"/>
              </a:rPr>
              <a:t>1.4工作窗口</a:t>
            </a:r>
            <a:endParaRPr lang="zh-CN" altLang="en-US" sz="2000" b="1">
              <a:ea typeface="宋体" panose="02010600030101010101" pitchFamily="2" charset="-122"/>
            </a:endParaRPr>
          </a:p>
        </p:txBody>
      </p:sp>
      <p:pic>
        <p:nvPicPr>
          <p:cNvPr id="2" name="图片 81"/>
          <p:cNvPicPr>
            <a:picLocks noChangeAspect="1"/>
          </p:cNvPicPr>
          <p:nvPr/>
        </p:nvPicPr>
        <p:blipFill>
          <a:blip r:embed="rId2"/>
          <a:stretch>
            <a:fillRect/>
          </a:stretch>
        </p:blipFill>
        <p:spPr>
          <a:xfrm>
            <a:off x="2273935" y="1678940"/>
            <a:ext cx="4722495" cy="2199640"/>
          </a:xfrm>
          <a:prstGeom prst="rect">
            <a:avLst/>
          </a:prstGeom>
          <a:noFill/>
          <a:ln w="9525">
            <a:noFill/>
          </a:ln>
        </p:spPr>
      </p:pic>
      <p:sp>
        <p:nvSpPr>
          <p:cNvPr id="3" name="文本框 2"/>
          <p:cNvSpPr txBox="1"/>
          <p:nvPr/>
        </p:nvSpPr>
        <p:spPr>
          <a:xfrm>
            <a:off x="2273935" y="4140835"/>
            <a:ext cx="4747895" cy="1938020"/>
          </a:xfrm>
          <a:prstGeom prst="rect">
            <a:avLst/>
          </a:prstGeom>
          <a:noFill/>
          <a:ln w="9525">
            <a:noFill/>
          </a:ln>
        </p:spPr>
        <p:txBody>
          <a:bodyPr wrap="square">
            <a:spAutoFit/>
          </a:bodyPr>
          <a:p>
            <a:pPr marL="0" indent="304800"/>
            <a:r>
              <a:rPr lang="zh-CN" sz="2000" b="0">
                <a:ea typeface="宋体" panose="02010600030101010101" pitchFamily="2" charset="-122"/>
              </a:rPr>
              <a:t>视口区域是操作界面中最大的一个区域，也是3ds Max中用于实际工作的区域，默认状态下为四视图显示，如图包括顶视图、左视图、前视图和透视图4个视图，在这些视图中可以从不同的角度对场景中的对象进行观察和编辑。</a:t>
            </a:r>
            <a:endParaRPr lang="zh-CN" altLang="en-US" sz="2000" b="0">
              <a:ea typeface="宋体" panose="02010600030101010101" pitchFamily="2" charset="-122"/>
            </a:endParaRPr>
          </a:p>
        </p:txBody>
      </p:sp>
      <p:sp>
        <p:nvSpPr>
          <p:cNvPr id="4" name="文本框 3"/>
          <p:cNvSpPr txBox="1"/>
          <p:nvPr/>
        </p:nvSpPr>
        <p:spPr>
          <a:xfrm>
            <a:off x="7353935" y="1678940"/>
            <a:ext cx="3763645" cy="4399915"/>
          </a:xfrm>
          <a:prstGeom prst="rect">
            <a:avLst/>
          </a:prstGeom>
          <a:noFill/>
          <a:ln w="9525">
            <a:noFill/>
          </a:ln>
        </p:spPr>
        <p:txBody>
          <a:bodyPr wrap="square">
            <a:spAutoFit/>
          </a:bodyPr>
          <a:p>
            <a:pPr marL="0" indent="304800"/>
            <a:r>
              <a:rPr lang="zh-CN" sz="2000" b="0">
                <a:ea typeface="宋体" panose="02010600030101010101" pitchFamily="2" charset="-122"/>
              </a:rPr>
              <a:t>每个视图的左上角都会显示视图的名称以及模型的显示方式，右上角有一个导航器（不同视图显示的状态也不同）。视图与视图的转换不是固定不变的，我们可以用快捷键来完成它们之间的转换。快捷键的设置如下：按T键切换为顶视图，按B键切换为底视图，按L键切换为左视图，按R键切换为右视图，按U键切换为用户视图，按F键切换为前视图，按P键切换为透视图，按C键切换为摄影机视图（前提是场景中必须加入摄影机）。</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2491422" y="1251585"/>
            <a:ext cx="5080000" cy="398780"/>
          </a:xfrm>
          <a:prstGeom prst="rect">
            <a:avLst/>
          </a:prstGeom>
          <a:noFill/>
          <a:ln w="9525">
            <a:noFill/>
          </a:ln>
        </p:spPr>
        <p:txBody>
          <a:bodyPr>
            <a:spAutoFit/>
          </a:bodyPr>
          <a:p>
            <a:pPr marL="0" indent="0" eaLnBrk="1" latinLnBrk="0" hangingPunct="1"/>
            <a:r>
              <a:rPr lang="zh-CN" sz="2000" b="1">
                <a:ea typeface="宋体" panose="02010600030101010101" pitchFamily="2" charset="-122"/>
              </a:rPr>
              <a:t>1.5命令面板</a:t>
            </a:r>
            <a:endParaRPr lang="zh-CN" altLang="en-US" sz="2000" b="1">
              <a:ea typeface="宋体" panose="02010600030101010101" pitchFamily="2" charset="-122"/>
            </a:endParaRPr>
          </a:p>
        </p:txBody>
      </p:sp>
      <p:pic>
        <p:nvPicPr>
          <p:cNvPr id="2" name="图片 83"/>
          <p:cNvPicPr>
            <a:picLocks noChangeAspect="1"/>
          </p:cNvPicPr>
          <p:nvPr/>
        </p:nvPicPr>
        <p:blipFill>
          <a:blip r:embed="rId2"/>
          <a:srcRect b="37045"/>
          <a:stretch>
            <a:fillRect/>
          </a:stretch>
        </p:blipFill>
        <p:spPr>
          <a:xfrm>
            <a:off x="2987675" y="2110105"/>
            <a:ext cx="2014220" cy="4058285"/>
          </a:xfrm>
          <a:prstGeom prst="rect">
            <a:avLst/>
          </a:prstGeom>
          <a:noFill/>
          <a:ln w="9525">
            <a:noFill/>
          </a:ln>
          <a:effectLst>
            <a:outerShdw dist="35921" dir="18900000" algn="ctr" rotWithShape="0">
              <a:srgbClr val="808080"/>
            </a:outerShdw>
          </a:effectLst>
        </p:spPr>
      </p:pic>
      <p:sp>
        <p:nvSpPr>
          <p:cNvPr id="3" name="文本框 2"/>
          <p:cNvSpPr txBox="1"/>
          <p:nvPr/>
        </p:nvSpPr>
        <p:spPr>
          <a:xfrm>
            <a:off x="6080125" y="2178050"/>
            <a:ext cx="3792220" cy="2245360"/>
          </a:xfrm>
          <a:prstGeom prst="rect">
            <a:avLst/>
          </a:prstGeom>
          <a:noFill/>
          <a:ln w="9525">
            <a:noFill/>
          </a:ln>
        </p:spPr>
        <p:txBody>
          <a:bodyPr wrap="square">
            <a:spAutoFit/>
          </a:bodyPr>
          <a:p>
            <a:pPr marL="0" indent="304800"/>
            <a:r>
              <a:rPr lang="zh-CN" sz="2000" b="0">
                <a:ea typeface="宋体" panose="02010600030101010101" pitchFamily="2" charset="-122"/>
              </a:rPr>
              <a:t>在“工作界面”的右侧是“命令面板”，“命令面板”是3ds Max中最重要的工作面板，它是3ds Max一切模型存在的基础核心，可以说没有它3ds Max所有命令毫无用武之地。它分为六个选项面板:</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30" name="图片 129"/>
          <p:cNvPicPr/>
          <p:nvPr/>
        </p:nvPicPr>
        <p:blipFill>
          <a:blip r:embed="rId2"/>
          <a:stretch>
            <a:fillRect/>
          </a:stretch>
        </p:blipFill>
        <p:spPr>
          <a:xfrm>
            <a:off x="2855595" y="1583690"/>
            <a:ext cx="414655" cy="443865"/>
          </a:xfrm>
          <a:prstGeom prst="rect">
            <a:avLst/>
          </a:prstGeom>
          <a:noFill/>
          <a:ln w="9525">
            <a:noFill/>
          </a:ln>
        </p:spPr>
      </p:pic>
      <p:sp>
        <p:nvSpPr>
          <p:cNvPr id="131" name="文本框 130"/>
          <p:cNvSpPr txBox="1"/>
          <p:nvPr/>
        </p:nvSpPr>
        <p:spPr>
          <a:xfrm>
            <a:off x="4013200" y="1621790"/>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创建面板：包含用于创建对象的控件，如几何体、摄影机、灯光等。</a:t>
            </a:r>
            <a:endParaRPr lang="zh-CN" sz="2000" b="0">
              <a:ea typeface="宋体" panose="02010600030101010101" pitchFamily="2" charset="-122"/>
            </a:endParaRPr>
          </a:p>
        </p:txBody>
      </p:sp>
      <p:pic>
        <p:nvPicPr>
          <p:cNvPr id="2" name="图片 1"/>
          <p:cNvPicPr/>
          <p:nvPr/>
        </p:nvPicPr>
        <p:blipFill>
          <a:blip r:embed="rId3"/>
          <a:stretch>
            <a:fillRect/>
          </a:stretch>
        </p:blipFill>
        <p:spPr>
          <a:xfrm>
            <a:off x="2855595" y="2432050"/>
            <a:ext cx="414655" cy="426085"/>
          </a:xfrm>
          <a:prstGeom prst="rect">
            <a:avLst/>
          </a:prstGeom>
          <a:noFill/>
          <a:ln w="9525">
            <a:noFill/>
          </a:ln>
        </p:spPr>
      </p:pic>
      <p:sp>
        <p:nvSpPr>
          <p:cNvPr id="132" name="文本框 131"/>
          <p:cNvSpPr txBox="1"/>
          <p:nvPr/>
        </p:nvSpPr>
        <p:spPr>
          <a:xfrm>
            <a:off x="4013200" y="2432050"/>
            <a:ext cx="5080000" cy="1198880"/>
          </a:xfrm>
          <a:prstGeom prst="rect">
            <a:avLst/>
          </a:prstGeom>
          <a:noFill/>
          <a:ln w="9525">
            <a:noFill/>
          </a:ln>
        </p:spPr>
        <p:txBody>
          <a:bodyPr>
            <a:spAutoFit/>
          </a:bodyPr>
          <a:p>
            <a:pPr marL="0" indent="0" eaLnBrk="1" latinLnBrk="0" hangingPunct="1"/>
            <a:r>
              <a:rPr lang="zh-CN" sz="2000">
                <a:sym typeface="+mn-ea"/>
              </a:rPr>
              <a:t>修改面板：主要是用于修改已经创建并选择的物体。</a:t>
            </a:r>
            <a:endParaRPr lang="zh-CN" altLang="en-US" sz="2000"/>
          </a:p>
          <a:p>
            <a:pPr marL="0" indent="304800"/>
            <a:endParaRPr lang="zh-CN" sz="1200" b="0">
              <a:ea typeface="宋体" panose="02010600030101010101" pitchFamily="2" charset="-122"/>
            </a:endParaRPr>
          </a:p>
          <a:p>
            <a:endParaRPr lang="zh-CN" altLang="en-US" sz="2000"/>
          </a:p>
        </p:txBody>
      </p:sp>
      <p:pic>
        <p:nvPicPr>
          <p:cNvPr id="3" name="图片 2"/>
          <p:cNvPicPr/>
          <p:nvPr/>
        </p:nvPicPr>
        <p:blipFill>
          <a:blip r:embed="rId4"/>
          <a:stretch>
            <a:fillRect/>
          </a:stretch>
        </p:blipFill>
        <p:spPr>
          <a:xfrm>
            <a:off x="2855595" y="3435350"/>
            <a:ext cx="414655" cy="426085"/>
          </a:xfrm>
          <a:prstGeom prst="rect">
            <a:avLst/>
          </a:prstGeom>
          <a:noFill/>
          <a:ln w="9525">
            <a:noFill/>
          </a:ln>
        </p:spPr>
      </p:pic>
      <p:sp>
        <p:nvSpPr>
          <p:cNvPr id="133" name="文本框 132"/>
          <p:cNvSpPr txBox="1"/>
          <p:nvPr/>
        </p:nvSpPr>
        <p:spPr>
          <a:xfrm>
            <a:off x="4013200" y="3210560"/>
            <a:ext cx="5080000" cy="891540"/>
          </a:xfrm>
          <a:prstGeom prst="rect">
            <a:avLst/>
          </a:prstGeom>
          <a:noFill/>
          <a:ln w="9525">
            <a:noFill/>
          </a:ln>
        </p:spPr>
        <p:txBody>
          <a:bodyPr>
            <a:spAutoFit/>
          </a:bodyPr>
          <a:p>
            <a:pPr marL="0" indent="304800"/>
            <a:endParaRPr lang="zh-CN" sz="1200" b="0">
              <a:ea typeface="宋体" panose="02010600030101010101" pitchFamily="2" charset="-122"/>
            </a:endParaRPr>
          </a:p>
          <a:p>
            <a:pPr marL="0" indent="0" eaLnBrk="1" latinLnBrk="0" hangingPunct="1"/>
            <a:r>
              <a:rPr lang="zh-CN" sz="2000" b="0">
                <a:ea typeface="宋体" panose="02010600030101010101" pitchFamily="2" charset="-122"/>
              </a:rPr>
              <a:t>层级面板：多用于动画操作，可调节轴、反向动力学和链接信息等</a:t>
            </a:r>
            <a:r>
              <a:rPr lang="zh-CN" sz="1200" b="0">
                <a:ea typeface="宋体" panose="02010600030101010101" pitchFamily="2" charset="-122"/>
              </a:rPr>
              <a:t>。</a:t>
            </a:r>
            <a:endParaRPr lang="zh-CN" altLang="en-US"/>
          </a:p>
        </p:txBody>
      </p:sp>
      <p:pic>
        <p:nvPicPr>
          <p:cNvPr id="4" name="图片 3"/>
          <p:cNvPicPr/>
          <p:nvPr/>
        </p:nvPicPr>
        <p:blipFill>
          <a:blip r:embed="rId5"/>
          <a:stretch>
            <a:fillRect/>
          </a:stretch>
        </p:blipFill>
        <p:spPr>
          <a:xfrm>
            <a:off x="2855595" y="4248150"/>
            <a:ext cx="364490" cy="396875"/>
          </a:xfrm>
          <a:prstGeom prst="rect">
            <a:avLst/>
          </a:prstGeom>
          <a:noFill/>
          <a:ln w="9525">
            <a:noFill/>
          </a:ln>
        </p:spPr>
      </p:pic>
      <p:sp>
        <p:nvSpPr>
          <p:cNvPr id="134" name="文本框 133"/>
          <p:cNvSpPr txBox="1"/>
          <p:nvPr/>
        </p:nvSpPr>
        <p:spPr>
          <a:xfrm>
            <a:off x="4013200" y="4144010"/>
            <a:ext cx="5080000" cy="398780"/>
          </a:xfrm>
          <a:prstGeom prst="rect">
            <a:avLst/>
          </a:prstGeom>
          <a:noFill/>
          <a:ln w="9525">
            <a:noFill/>
          </a:ln>
        </p:spPr>
        <p:txBody>
          <a:bodyPr>
            <a:spAutoFit/>
          </a:bodyPr>
          <a:p>
            <a:pPr marL="0" indent="0" eaLnBrk="1" latinLnBrk="0" hangingPunct="1"/>
            <a:r>
              <a:rPr lang="zh-CN" sz="2000" b="0">
                <a:ea typeface="宋体" panose="02010600030101010101" pitchFamily="2" charset="-122"/>
              </a:rPr>
              <a:t>运动面板：主要用于动画的制作。</a:t>
            </a:r>
            <a:endParaRPr lang="zh-CN" altLang="en-US" sz="2000"/>
          </a:p>
        </p:txBody>
      </p:sp>
      <p:pic>
        <p:nvPicPr>
          <p:cNvPr id="5" name="图片 4"/>
          <p:cNvPicPr/>
          <p:nvPr/>
        </p:nvPicPr>
        <p:blipFill>
          <a:blip r:embed="rId6"/>
          <a:stretch>
            <a:fillRect/>
          </a:stretch>
        </p:blipFill>
        <p:spPr>
          <a:xfrm>
            <a:off x="2855595" y="5045710"/>
            <a:ext cx="364490" cy="397510"/>
          </a:xfrm>
          <a:prstGeom prst="rect">
            <a:avLst/>
          </a:prstGeom>
          <a:noFill/>
          <a:ln w="9525">
            <a:noFill/>
          </a:ln>
        </p:spPr>
      </p:pic>
      <p:sp>
        <p:nvSpPr>
          <p:cNvPr id="135" name="文本框 134"/>
          <p:cNvSpPr txBox="1"/>
          <p:nvPr/>
        </p:nvSpPr>
        <p:spPr>
          <a:xfrm>
            <a:off x="4013200" y="4891405"/>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显示面板：主要用于显示或隐藏物体、冻结或解冻物体等。</a:t>
            </a:r>
            <a:endParaRPr lang="zh-CN" altLang="en-US" sz="2000"/>
          </a:p>
        </p:txBody>
      </p:sp>
      <p:pic>
        <p:nvPicPr>
          <p:cNvPr id="6" name="图片 5"/>
          <p:cNvPicPr/>
          <p:nvPr/>
        </p:nvPicPr>
        <p:blipFill>
          <a:blip r:embed="rId7"/>
          <a:stretch>
            <a:fillRect/>
          </a:stretch>
        </p:blipFill>
        <p:spPr>
          <a:xfrm>
            <a:off x="2855595" y="5934075"/>
            <a:ext cx="314325" cy="342900"/>
          </a:xfrm>
          <a:prstGeom prst="rect">
            <a:avLst/>
          </a:prstGeom>
          <a:noFill/>
          <a:ln w="9525">
            <a:noFill/>
          </a:ln>
        </p:spPr>
      </p:pic>
      <p:sp>
        <p:nvSpPr>
          <p:cNvPr id="136" name="文本框 135"/>
          <p:cNvSpPr txBox="1"/>
          <p:nvPr/>
        </p:nvSpPr>
        <p:spPr>
          <a:xfrm>
            <a:off x="4013200" y="5956935"/>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工具面板：主要作用是通过3DS MAX的外挂程序来完成一些特殊的操作。</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2248217" y="1327467"/>
            <a:ext cx="5080000" cy="398780"/>
          </a:xfrm>
          <a:prstGeom prst="rect">
            <a:avLst/>
          </a:prstGeom>
          <a:noFill/>
          <a:ln w="9525">
            <a:noFill/>
          </a:ln>
        </p:spPr>
        <p:txBody>
          <a:bodyPr>
            <a:spAutoFit/>
          </a:bodyPr>
          <a:p>
            <a:pPr marL="0" indent="356870"/>
            <a:r>
              <a:rPr lang="en-US" sz="2000" b="1">
                <a:latin typeface="黑体" panose="02010609060101010101" charset="-122"/>
              </a:rPr>
              <a:t> </a:t>
            </a:r>
            <a:r>
              <a:rPr lang="zh-CN" sz="2000" b="1">
                <a:ea typeface="宋体" panose="02010600030101010101" pitchFamily="2" charset="-122"/>
              </a:rPr>
              <a:t>1.6脚本输入区</a:t>
            </a:r>
            <a:endParaRPr lang="zh-CN" altLang="en-US" sz="2000"/>
          </a:p>
        </p:txBody>
      </p:sp>
      <p:pic>
        <p:nvPicPr>
          <p:cNvPr id="3" name="图片 2"/>
          <p:cNvPicPr/>
          <p:nvPr/>
        </p:nvPicPr>
        <p:blipFill>
          <a:blip r:embed="rId2"/>
          <a:stretch>
            <a:fillRect/>
          </a:stretch>
        </p:blipFill>
        <p:spPr>
          <a:xfrm>
            <a:off x="2676842" y="2283777"/>
            <a:ext cx="3152775" cy="476250"/>
          </a:xfrm>
          <a:prstGeom prst="rect">
            <a:avLst/>
          </a:prstGeom>
          <a:noFill/>
          <a:ln w="9525">
            <a:noFill/>
          </a:ln>
        </p:spPr>
      </p:pic>
      <p:sp>
        <p:nvSpPr>
          <p:cNvPr id="4" name="文本框 3"/>
          <p:cNvSpPr txBox="1"/>
          <p:nvPr/>
        </p:nvSpPr>
        <p:spPr>
          <a:xfrm>
            <a:off x="6378257" y="1739582"/>
            <a:ext cx="5080000" cy="1630045"/>
          </a:xfrm>
          <a:prstGeom prst="rect">
            <a:avLst/>
          </a:prstGeom>
          <a:noFill/>
          <a:ln w="9525">
            <a:noFill/>
          </a:ln>
        </p:spPr>
        <p:txBody>
          <a:bodyPr>
            <a:spAutoFit/>
          </a:bodyPr>
          <a:p>
            <a:pPr marL="0" indent="304800"/>
            <a:r>
              <a:rPr lang="en-US" altLang="zh-CN" sz="2000" b="0">
                <a:ea typeface="宋体" panose="02010600030101010101" pitchFamily="2" charset="-122"/>
              </a:rPr>
              <a:t>   </a:t>
            </a:r>
            <a:r>
              <a:rPr lang="zh-CN" sz="2000" b="0">
                <a:ea typeface="宋体" panose="02010600030101010101" pitchFamily="2" charset="-122"/>
              </a:rPr>
              <a:t>脚本输入区位于主界面的左下角，它实际上是MAXScript即时编辑器，一些简单的脚本语言可以从这里输入，可以立即执行。复杂的脚本编译则要通过3DS MAX的MAXScript菜单启动功能更强的编译器来完成。</a:t>
            </a:r>
            <a:endParaRPr lang="zh-CN" altLang="en-US" sz="2000" b="0">
              <a:ea typeface="宋体" panose="02010600030101010101" pitchFamily="2" charset="-122"/>
            </a:endParaRPr>
          </a:p>
        </p:txBody>
      </p:sp>
      <p:sp>
        <p:nvSpPr>
          <p:cNvPr id="5" name="文本框 4"/>
          <p:cNvSpPr txBox="1"/>
          <p:nvPr/>
        </p:nvSpPr>
        <p:spPr>
          <a:xfrm>
            <a:off x="2391092" y="3230562"/>
            <a:ext cx="5080000" cy="398780"/>
          </a:xfrm>
          <a:prstGeom prst="rect">
            <a:avLst/>
          </a:prstGeom>
          <a:noFill/>
          <a:ln w="9525">
            <a:noFill/>
          </a:ln>
        </p:spPr>
        <p:txBody>
          <a:bodyPr>
            <a:spAutoFit/>
          </a:bodyPr>
          <a:p>
            <a:pPr marL="0" indent="306070"/>
            <a:r>
              <a:rPr lang="zh-CN" sz="2000" b="1">
                <a:ea typeface="宋体" panose="02010600030101010101" pitchFamily="2" charset="-122"/>
              </a:rPr>
              <a:t>1.7 状态栏和提示行</a:t>
            </a:r>
            <a:endParaRPr lang="zh-CN" altLang="en-US" sz="2000" b="1">
              <a:ea typeface="宋体" panose="02010600030101010101" pitchFamily="2" charset="-122"/>
            </a:endParaRPr>
          </a:p>
        </p:txBody>
      </p:sp>
      <p:pic>
        <p:nvPicPr>
          <p:cNvPr id="6" name="图片 5"/>
          <p:cNvPicPr/>
          <p:nvPr/>
        </p:nvPicPr>
        <p:blipFill>
          <a:blip r:embed="rId3"/>
          <a:stretch>
            <a:fillRect/>
          </a:stretch>
        </p:blipFill>
        <p:spPr>
          <a:xfrm>
            <a:off x="2581275" y="3838575"/>
            <a:ext cx="6062345" cy="524510"/>
          </a:xfrm>
          <a:prstGeom prst="rect">
            <a:avLst/>
          </a:prstGeom>
          <a:noFill/>
          <a:ln w="9525">
            <a:noFill/>
          </a:ln>
        </p:spPr>
      </p:pic>
      <p:sp>
        <p:nvSpPr>
          <p:cNvPr id="102" name="文本框 101"/>
          <p:cNvSpPr txBox="1"/>
          <p:nvPr/>
        </p:nvSpPr>
        <p:spPr>
          <a:xfrm>
            <a:off x="2580640" y="4569460"/>
            <a:ext cx="8877300" cy="1322070"/>
          </a:xfrm>
          <a:prstGeom prst="rect">
            <a:avLst/>
          </a:prstGeom>
          <a:noFill/>
          <a:ln w="9525">
            <a:noFill/>
          </a:ln>
        </p:spPr>
        <p:txBody>
          <a:bodyPr wrap="square">
            <a:spAutoFit/>
          </a:bodyPr>
          <a:p>
            <a:pPr marL="0" indent="304800"/>
            <a:r>
              <a:rPr lang="en-US" altLang="zh-CN" sz="2000" b="0">
                <a:ea typeface="宋体" panose="02010600030101010101" pitchFamily="2" charset="-122"/>
              </a:rPr>
              <a:t>    </a:t>
            </a:r>
            <a:r>
              <a:rPr lang="zh-CN" sz="2000" b="0">
                <a:ea typeface="宋体" panose="02010600030101010101" pitchFamily="2" charset="-122"/>
              </a:rPr>
              <a:t>状态栏位于3DS MAX工作界面底部的中间位置，主要用于对视图中对象的位置和状态进行提示说明。另外，状态栏中的坐标输入区域通常用来精确调整对象的变换细节。提示行可以依据当前鼠标所处的位置提供功能的解释，当不知道下一步应该做什么的时候看一看这里。</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p:cNvSpPr txBox="1"/>
          <p:nvPr/>
        </p:nvSpPr>
        <p:spPr>
          <a:xfrm>
            <a:off x="2098357" y="1229360"/>
            <a:ext cx="5080000" cy="398780"/>
          </a:xfrm>
          <a:prstGeom prst="rect">
            <a:avLst/>
          </a:prstGeom>
          <a:noFill/>
          <a:ln w="9525">
            <a:noFill/>
          </a:ln>
        </p:spPr>
        <p:txBody>
          <a:bodyPr>
            <a:spAutoFit/>
          </a:bodyPr>
          <a:p>
            <a:pPr marL="0" indent="306070"/>
            <a:r>
              <a:rPr lang="zh-CN" sz="2000" b="1">
                <a:ea typeface="宋体" panose="02010600030101010101" pitchFamily="2" charset="-122"/>
              </a:rPr>
              <a:t>1.8动画记录控制区</a:t>
            </a:r>
            <a:endParaRPr lang="zh-CN" altLang="en-US" sz="2000" b="1">
              <a:ea typeface="宋体" panose="02010600030101010101" pitchFamily="2" charset="-122"/>
            </a:endParaRPr>
          </a:p>
        </p:txBody>
      </p:sp>
      <p:pic>
        <p:nvPicPr>
          <p:cNvPr id="4" name="图片 3"/>
          <p:cNvPicPr/>
          <p:nvPr/>
        </p:nvPicPr>
        <p:blipFill>
          <a:blip r:embed="rId2"/>
          <a:stretch>
            <a:fillRect/>
          </a:stretch>
        </p:blipFill>
        <p:spPr>
          <a:xfrm>
            <a:off x="2576512" y="1691005"/>
            <a:ext cx="1238250" cy="419100"/>
          </a:xfrm>
          <a:prstGeom prst="rect">
            <a:avLst/>
          </a:prstGeom>
          <a:noFill/>
          <a:ln w="9525">
            <a:noFill/>
          </a:ln>
        </p:spPr>
      </p:pic>
      <p:sp>
        <p:nvSpPr>
          <p:cNvPr id="103" name="文本框 102"/>
          <p:cNvSpPr txBox="1"/>
          <p:nvPr/>
        </p:nvSpPr>
        <p:spPr>
          <a:xfrm>
            <a:off x="3445827" y="3080385"/>
            <a:ext cx="5080000" cy="706755"/>
          </a:xfrm>
          <a:prstGeom prst="rect">
            <a:avLst/>
          </a:prstGeom>
          <a:noFill/>
          <a:ln w="9525">
            <a:noFill/>
          </a:ln>
        </p:spPr>
        <p:txBody>
          <a:bodyPr>
            <a:spAutoFit/>
          </a:bodyPr>
          <a:p>
            <a:pPr marL="0" indent="266700" algn="ctr"/>
            <a:r>
              <a:rPr lang="en-US" sz="2000" b="0">
                <a:latin typeface="Times New Roman" panose="02020603050405020304" charset="0"/>
              </a:rPr>
              <a:t> </a:t>
            </a:r>
            <a:endParaRPr lang="en-US" altLang="en-US" sz="2000" b="0">
              <a:latin typeface="Times New Roman" panose="02020603050405020304" charset="0"/>
            </a:endParaRPr>
          </a:p>
        </p:txBody>
      </p:sp>
      <p:sp>
        <p:nvSpPr>
          <p:cNvPr id="5" name="文本框 4"/>
          <p:cNvSpPr txBox="1"/>
          <p:nvPr/>
        </p:nvSpPr>
        <p:spPr>
          <a:xfrm>
            <a:off x="2555240" y="2200275"/>
            <a:ext cx="9213215" cy="1938020"/>
          </a:xfrm>
          <a:prstGeom prst="rect">
            <a:avLst/>
          </a:prstGeom>
          <a:noFill/>
          <a:ln w="9525">
            <a:noFill/>
          </a:ln>
        </p:spPr>
        <p:txBody>
          <a:bodyPr wrap="square">
            <a:spAutoFit/>
          </a:bodyPr>
          <a:p>
            <a:pPr marL="0" indent="304800" eaLnBrk="1" latinLnBrk="0" hangingPunct="1"/>
            <a:r>
              <a:rPr lang="en-US" altLang="zh-CN" sz="2000" b="0">
                <a:ea typeface="宋体" panose="02010600030101010101" pitchFamily="2" charset="-122"/>
              </a:rPr>
              <a:t>   </a:t>
            </a:r>
            <a:r>
              <a:rPr lang="zh-CN" sz="2000" b="0">
                <a:ea typeface="宋体" panose="02010600030101010101" pitchFamily="2" charset="-122"/>
              </a:rPr>
              <a:t>动画记录控制区，提供了各种动画控制按钮，包括动画时间滑块、关键帧设置按钮和动画播放控件，主要用于对动画记录、播放、关键帧的锁定等进行控制，可以通过提供的功能将场景中物体的动作记录下来形成动画，这是制作三维动画时使用的最基本也是最频繁的按钮。动画时间滑块可以标识动画的开始和结束，将滑块固定在某一位置，按下自动关键点或设置关键点按钮，变换场景中的对象，记录动画，当前帧也就成了关键帧。</a:t>
            </a:r>
            <a:endParaRPr lang="zh-CN" altLang="en-US" sz="2000" b="0">
              <a:ea typeface="宋体" panose="02010600030101010101" pitchFamily="2" charset="-122"/>
            </a:endParaRPr>
          </a:p>
        </p:txBody>
      </p:sp>
      <p:sp>
        <p:nvSpPr>
          <p:cNvPr id="6" name="文本框 5"/>
          <p:cNvSpPr txBox="1"/>
          <p:nvPr/>
        </p:nvSpPr>
        <p:spPr>
          <a:xfrm>
            <a:off x="2283777" y="4138295"/>
            <a:ext cx="5080000" cy="398780"/>
          </a:xfrm>
          <a:prstGeom prst="rect">
            <a:avLst/>
          </a:prstGeom>
          <a:noFill/>
          <a:ln w="9525">
            <a:noFill/>
          </a:ln>
        </p:spPr>
        <p:txBody>
          <a:bodyPr>
            <a:spAutoFit/>
          </a:bodyPr>
          <a:p>
            <a:pPr marL="0" indent="306070"/>
            <a:r>
              <a:rPr lang="zh-CN" sz="2000" b="1">
                <a:ea typeface="宋体" panose="02010600030101010101" pitchFamily="2" charset="-122"/>
              </a:rPr>
              <a:t>1.9视图控制区</a:t>
            </a:r>
            <a:endParaRPr lang="zh-CN" altLang="en-US" sz="2000" b="1">
              <a:ea typeface="宋体" panose="02010600030101010101" pitchFamily="2" charset="-122"/>
            </a:endParaRPr>
          </a:p>
        </p:txBody>
      </p:sp>
      <p:pic>
        <p:nvPicPr>
          <p:cNvPr id="7" name="图片 6"/>
          <p:cNvPicPr/>
          <p:nvPr/>
        </p:nvPicPr>
        <p:blipFill>
          <a:blip r:embed="rId3"/>
          <a:stretch>
            <a:fillRect/>
          </a:stretch>
        </p:blipFill>
        <p:spPr>
          <a:xfrm>
            <a:off x="2684462" y="4572635"/>
            <a:ext cx="1285875" cy="704850"/>
          </a:xfrm>
          <a:prstGeom prst="rect">
            <a:avLst/>
          </a:prstGeom>
          <a:noFill/>
          <a:ln w="9525">
            <a:noFill/>
          </a:ln>
        </p:spPr>
      </p:pic>
      <p:sp>
        <p:nvSpPr>
          <p:cNvPr id="104" name="文本框 103"/>
          <p:cNvSpPr txBox="1"/>
          <p:nvPr/>
        </p:nvSpPr>
        <p:spPr>
          <a:xfrm>
            <a:off x="2779712" y="5154295"/>
            <a:ext cx="5080000" cy="706755"/>
          </a:xfrm>
          <a:prstGeom prst="rect">
            <a:avLst/>
          </a:prstGeom>
          <a:noFill/>
          <a:ln w="9525">
            <a:noFill/>
          </a:ln>
        </p:spPr>
        <p:txBody>
          <a:bodyPr>
            <a:spAutoFit/>
          </a:bodyPr>
          <a:p>
            <a:pPr marL="0" indent="266700" algn="ctr"/>
            <a:r>
              <a:rPr lang="en-US" sz="2000" b="1">
                <a:latin typeface="黑体" panose="02010609060101010101" charset="-122"/>
              </a:rPr>
              <a:t> </a:t>
            </a:r>
            <a:endParaRPr lang="en-US" altLang="en-US" sz="2000" b="1">
              <a:latin typeface="黑体" panose="02010609060101010101" charset="-122"/>
            </a:endParaRPr>
          </a:p>
        </p:txBody>
      </p:sp>
      <p:sp>
        <p:nvSpPr>
          <p:cNvPr id="8" name="文本框 7"/>
          <p:cNvSpPr txBox="1"/>
          <p:nvPr/>
        </p:nvSpPr>
        <p:spPr>
          <a:xfrm>
            <a:off x="2576195" y="5370195"/>
            <a:ext cx="9328785" cy="1322070"/>
          </a:xfrm>
          <a:prstGeom prst="rect">
            <a:avLst/>
          </a:prstGeom>
          <a:noFill/>
          <a:ln w="9525">
            <a:noFill/>
          </a:ln>
        </p:spPr>
        <p:txBody>
          <a:bodyPr wrap="square">
            <a:spAutoFit/>
          </a:bodyPr>
          <a:p>
            <a:pPr marL="0" indent="304800"/>
            <a:r>
              <a:rPr lang="en-US" altLang="zh-CN" sz="2000" b="0">
                <a:ea typeface="宋体" panose="02010600030101010101" pitchFamily="2" charset="-122"/>
              </a:rPr>
              <a:t>    </a:t>
            </a:r>
            <a:r>
              <a:rPr lang="zh-CN" sz="2000" b="0">
                <a:ea typeface="宋体" panose="02010600030101010101" pitchFamily="2" charset="-122"/>
              </a:rPr>
              <a:t>视图控制区位于3DS MAX工作界面底部的右侧，主要用于控制视图中显示图形的大小和状态。激活不同的视图，视图控制区将相应发生变化。选择正投影图（顶视图、前视图、左视图等）、透视图、摄像机视图时，视图控制区的显示分别如图1-1-13所示，下面分别介绍各个图标的具体含义。</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5" name="图片 14"/>
          <p:cNvPicPr/>
          <p:nvPr/>
        </p:nvPicPr>
        <p:blipFill>
          <a:blip r:embed="rId2"/>
          <a:stretch>
            <a:fillRect/>
          </a:stretch>
        </p:blipFill>
        <p:spPr>
          <a:xfrm>
            <a:off x="2889885" y="1485265"/>
            <a:ext cx="323850" cy="331470"/>
          </a:xfrm>
          <a:prstGeom prst="rect">
            <a:avLst/>
          </a:prstGeom>
          <a:noFill/>
          <a:ln w="9525">
            <a:noFill/>
          </a:ln>
        </p:spPr>
      </p:pic>
      <p:sp>
        <p:nvSpPr>
          <p:cNvPr id="121" name="文本框 120"/>
          <p:cNvSpPr txBox="1"/>
          <p:nvPr/>
        </p:nvSpPr>
        <p:spPr>
          <a:xfrm>
            <a:off x="3814445" y="1475105"/>
            <a:ext cx="5080000" cy="1014730"/>
          </a:xfrm>
          <a:prstGeom prst="rect">
            <a:avLst/>
          </a:prstGeom>
          <a:noFill/>
          <a:ln w="9525">
            <a:noFill/>
          </a:ln>
        </p:spPr>
        <p:txBody>
          <a:bodyPr>
            <a:spAutoFit/>
          </a:bodyPr>
          <a:p>
            <a:pPr marL="0" indent="0" eaLnBrk="1" latinLnBrk="0" hangingPunct="1"/>
            <a:r>
              <a:rPr lang="zh-CN" sz="2000" b="0">
                <a:ea typeface="宋体" panose="02010600030101010101" pitchFamily="2" charset="-122"/>
              </a:rPr>
              <a:t>“缩放”：在任意视图中按住鼠标左键不放进行上下拖曳，可以放大或缩小当前激活的视图区域。</a:t>
            </a:r>
            <a:endParaRPr lang="zh-CN" altLang="en-US" sz="2000" b="0">
              <a:ea typeface="宋体" panose="02010600030101010101" pitchFamily="2" charset="-122"/>
            </a:endParaRPr>
          </a:p>
        </p:txBody>
      </p:sp>
      <p:pic>
        <p:nvPicPr>
          <p:cNvPr id="17" name="图片 16"/>
          <p:cNvPicPr/>
          <p:nvPr/>
        </p:nvPicPr>
        <p:blipFill>
          <a:blip r:embed="rId3"/>
          <a:stretch>
            <a:fillRect/>
          </a:stretch>
        </p:blipFill>
        <p:spPr>
          <a:xfrm>
            <a:off x="2899410" y="2583180"/>
            <a:ext cx="314960" cy="392430"/>
          </a:xfrm>
          <a:prstGeom prst="rect">
            <a:avLst/>
          </a:prstGeom>
          <a:noFill/>
          <a:ln w="9525">
            <a:noFill/>
          </a:ln>
        </p:spPr>
      </p:pic>
      <p:sp>
        <p:nvSpPr>
          <p:cNvPr id="122" name="文本框 121"/>
          <p:cNvSpPr txBox="1"/>
          <p:nvPr/>
        </p:nvSpPr>
        <p:spPr>
          <a:xfrm>
            <a:off x="3814445" y="2583180"/>
            <a:ext cx="5080000" cy="1014730"/>
          </a:xfrm>
          <a:prstGeom prst="rect">
            <a:avLst/>
          </a:prstGeom>
          <a:noFill/>
          <a:ln w="9525">
            <a:noFill/>
          </a:ln>
        </p:spPr>
        <p:txBody>
          <a:bodyPr>
            <a:spAutoFit/>
          </a:bodyPr>
          <a:p>
            <a:pPr marL="0" indent="0" eaLnBrk="1" latinLnBrk="0" hangingPunct="1"/>
            <a:r>
              <a:rPr lang="zh-CN" sz="2000" b="0">
                <a:ea typeface="宋体" panose="02010600030101010101" pitchFamily="2" charset="-122"/>
              </a:rPr>
              <a:t>“缩放所有视图”：用来放大缩小所有视图区域(摄影机视图除外)。</a:t>
            </a:r>
            <a:r>
              <a:rPr lang="en-US" sz="2000" b="0">
                <a:latin typeface="宋体" panose="02010600030101010101" pitchFamily="2" charset="-122"/>
              </a:rPr>
              <a:t> </a:t>
            </a:r>
            <a:endParaRPr lang="zh-CN" altLang="en-US" sz="2000"/>
          </a:p>
        </p:txBody>
      </p:sp>
      <p:pic>
        <p:nvPicPr>
          <p:cNvPr id="19" name="图片 18"/>
          <p:cNvPicPr/>
          <p:nvPr/>
        </p:nvPicPr>
        <p:blipFill>
          <a:blip r:embed="rId4"/>
          <a:stretch>
            <a:fillRect/>
          </a:stretch>
        </p:blipFill>
        <p:spPr>
          <a:xfrm>
            <a:off x="2899410" y="3465195"/>
            <a:ext cx="314960" cy="316230"/>
          </a:xfrm>
          <a:prstGeom prst="rect">
            <a:avLst/>
          </a:prstGeom>
          <a:noFill/>
          <a:ln w="9525">
            <a:noFill/>
          </a:ln>
        </p:spPr>
      </p:pic>
      <p:sp>
        <p:nvSpPr>
          <p:cNvPr id="123" name="文本框 122"/>
          <p:cNvSpPr txBox="1"/>
          <p:nvPr/>
        </p:nvSpPr>
        <p:spPr>
          <a:xfrm>
            <a:off x="3814445" y="3406140"/>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“最大显示选定对象”：用来将所有的对象缩放到可视范围。</a:t>
            </a:r>
            <a:endParaRPr lang="zh-CN" altLang="en-US" sz="2000" b="0">
              <a:ea typeface="宋体" panose="02010600030101010101" pitchFamily="2" charset="-122"/>
            </a:endParaRPr>
          </a:p>
        </p:txBody>
      </p:sp>
      <p:pic>
        <p:nvPicPr>
          <p:cNvPr id="20" name="图片 19"/>
          <p:cNvPicPr/>
          <p:nvPr/>
        </p:nvPicPr>
        <p:blipFill>
          <a:blip r:embed="rId5"/>
          <a:stretch>
            <a:fillRect/>
          </a:stretch>
        </p:blipFill>
        <p:spPr>
          <a:xfrm>
            <a:off x="2889885" y="4474845"/>
            <a:ext cx="324485" cy="377825"/>
          </a:xfrm>
          <a:prstGeom prst="rect">
            <a:avLst/>
          </a:prstGeom>
          <a:noFill/>
          <a:ln w="9525">
            <a:noFill/>
          </a:ln>
        </p:spPr>
      </p:pic>
      <p:sp>
        <p:nvSpPr>
          <p:cNvPr id="124" name="文本框 123"/>
          <p:cNvSpPr txBox="1"/>
          <p:nvPr/>
        </p:nvSpPr>
        <p:spPr>
          <a:xfrm>
            <a:off x="3814445" y="4112895"/>
            <a:ext cx="5080000" cy="1014730"/>
          </a:xfrm>
          <a:prstGeom prst="rect">
            <a:avLst/>
          </a:prstGeom>
          <a:noFill/>
          <a:ln w="9525">
            <a:noFill/>
          </a:ln>
        </p:spPr>
        <p:txBody>
          <a:bodyPr>
            <a:spAutoFit/>
          </a:bodyPr>
          <a:p>
            <a:pPr marL="0" indent="0" eaLnBrk="1" latinLnBrk="0" hangingPunct="1"/>
            <a:r>
              <a:rPr lang="zh-CN" sz="2000" b="0">
                <a:ea typeface="宋体" panose="02010600030101010101" pitchFamily="2" charset="-122"/>
              </a:rPr>
              <a:t>“最大显示所有视图对象”：功能与最大显示按钮相同，但它会使所有视图发生改变(摄影机视图除外)。</a:t>
            </a:r>
            <a:endParaRPr lang="zh-CN" altLang="en-US" sz="2000" b="0">
              <a:ea typeface="宋体" panose="02010600030101010101" pitchFamily="2" charset="-122"/>
            </a:endParaRPr>
          </a:p>
        </p:txBody>
      </p:sp>
      <p:pic>
        <p:nvPicPr>
          <p:cNvPr id="22" name="图片 21"/>
          <p:cNvPicPr/>
          <p:nvPr/>
        </p:nvPicPr>
        <p:blipFill>
          <a:blip r:embed="rId6"/>
          <a:stretch>
            <a:fillRect/>
          </a:stretch>
        </p:blipFill>
        <p:spPr>
          <a:xfrm>
            <a:off x="2889885" y="5662295"/>
            <a:ext cx="324485" cy="347345"/>
          </a:xfrm>
          <a:prstGeom prst="rect">
            <a:avLst/>
          </a:prstGeom>
          <a:noFill/>
          <a:ln w="9525">
            <a:noFill/>
          </a:ln>
        </p:spPr>
      </p:pic>
      <p:sp>
        <p:nvSpPr>
          <p:cNvPr id="125" name="文本框 124"/>
          <p:cNvSpPr txBox="1"/>
          <p:nvPr/>
        </p:nvSpPr>
        <p:spPr>
          <a:xfrm>
            <a:off x="3937635" y="5662295"/>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“区域放大”：同时缩放透视图中的指定区域，这是一个弹出式按钮。</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5" name="图片 124"/>
          <p:cNvPicPr/>
          <p:nvPr/>
        </p:nvPicPr>
        <p:blipFill>
          <a:blip r:embed="rId2"/>
          <a:stretch>
            <a:fillRect/>
          </a:stretch>
        </p:blipFill>
        <p:spPr>
          <a:xfrm>
            <a:off x="2753995" y="1595120"/>
            <a:ext cx="314325" cy="304800"/>
          </a:xfrm>
          <a:prstGeom prst="rect">
            <a:avLst/>
          </a:prstGeom>
          <a:noFill/>
          <a:ln w="9525">
            <a:noFill/>
          </a:ln>
        </p:spPr>
      </p:pic>
      <p:sp>
        <p:nvSpPr>
          <p:cNvPr id="126" name="文本框 125"/>
          <p:cNvSpPr txBox="1"/>
          <p:nvPr/>
        </p:nvSpPr>
        <p:spPr>
          <a:xfrm>
            <a:off x="3420745" y="1494155"/>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“平移”：在任意视图中按住鼠标左键进行拖动，可以平移观察视图。</a:t>
            </a:r>
            <a:endParaRPr lang="zh-CN" altLang="en-US" sz="2000" b="0">
              <a:ea typeface="宋体" panose="02010600030101010101" pitchFamily="2" charset="-122"/>
            </a:endParaRPr>
          </a:p>
        </p:txBody>
      </p:sp>
      <p:pic>
        <p:nvPicPr>
          <p:cNvPr id="8" name="图片 7"/>
          <p:cNvPicPr/>
          <p:nvPr/>
        </p:nvPicPr>
        <p:blipFill>
          <a:blip r:embed="rId3"/>
          <a:stretch>
            <a:fillRect/>
          </a:stretch>
        </p:blipFill>
        <p:spPr>
          <a:xfrm>
            <a:off x="2753995" y="2498090"/>
            <a:ext cx="314325" cy="304800"/>
          </a:xfrm>
          <a:prstGeom prst="rect">
            <a:avLst/>
          </a:prstGeom>
          <a:noFill/>
          <a:ln w="9525">
            <a:noFill/>
          </a:ln>
        </p:spPr>
      </p:pic>
      <p:sp>
        <p:nvSpPr>
          <p:cNvPr id="127" name="文本框 126"/>
          <p:cNvSpPr txBox="1"/>
          <p:nvPr/>
        </p:nvSpPr>
        <p:spPr>
          <a:xfrm>
            <a:off x="3420745" y="2467610"/>
            <a:ext cx="5080000" cy="398780"/>
          </a:xfrm>
          <a:prstGeom prst="rect">
            <a:avLst/>
          </a:prstGeom>
          <a:noFill/>
          <a:ln w="9525">
            <a:noFill/>
          </a:ln>
        </p:spPr>
        <p:txBody>
          <a:bodyPr>
            <a:spAutoFit/>
          </a:bodyPr>
          <a:p>
            <a:pPr marL="0" indent="0" eaLnBrk="1" latinLnBrk="0" hangingPunct="1"/>
            <a:r>
              <a:rPr lang="zh-CN" sz="2000" b="0">
                <a:ea typeface="宋体" panose="02010600030101010101" pitchFamily="2" charset="-122"/>
              </a:rPr>
              <a:t>“360°旋转视图”：围绕场景旋转视图。</a:t>
            </a:r>
            <a:endParaRPr lang="zh-CN" altLang="en-US" sz="2000" b="0">
              <a:ea typeface="宋体" panose="02010600030101010101" pitchFamily="2" charset="-122"/>
            </a:endParaRPr>
          </a:p>
        </p:txBody>
      </p:sp>
      <p:pic>
        <p:nvPicPr>
          <p:cNvPr id="10" name="图片 9"/>
          <p:cNvPicPr/>
          <p:nvPr/>
        </p:nvPicPr>
        <p:blipFill>
          <a:blip r:embed="rId4"/>
          <a:stretch>
            <a:fillRect/>
          </a:stretch>
        </p:blipFill>
        <p:spPr>
          <a:xfrm>
            <a:off x="2753995" y="3307080"/>
            <a:ext cx="314325" cy="304800"/>
          </a:xfrm>
          <a:prstGeom prst="rect">
            <a:avLst/>
          </a:prstGeom>
          <a:noFill/>
          <a:ln w="9525">
            <a:noFill/>
          </a:ln>
        </p:spPr>
      </p:pic>
      <p:sp>
        <p:nvSpPr>
          <p:cNvPr id="128" name="文本框 127"/>
          <p:cNvSpPr txBox="1"/>
          <p:nvPr/>
        </p:nvSpPr>
        <p:spPr>
          <a:xfrm>
            <a:off x="3420745" y="3307080"/>
            <a:ext cx="5080000" cy="1630045"/>
          </a:xfrm>
          <a:prstGeom prst="rect">
            <a:avLst/>
          </a:prstGeom>
          <a:noFill/>
          <a:ln w="9525">
            <a:noFill/>
          </a:ln>
        </p:spPr>
        <p:txBody>
          <a:bodyPr>
            <a:spAutoFit/>
          </a:bodyPr>
          <a:p>
            <a:pPr marL="0" indent="0" eaLnBrk="1" latinLnBrk="0" hangingPunct="1"/>
            <a:r>
              <a:rPr lang="zh-CN" sz="2000" b="0">
                <a:ea typeface="宋体" panose="02010600030101010101" pitchFamily="2" charset="-122"/>
              </a:rPr>
              <a:t>“最大/最小显示”：如果当前视图处于最小化状态，按此按钮将使此视图最大化；如果当前视图处于最大化状态，按此按钮将使此视图最小化。最好使用它的快捷键“W”进行操作。  </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流程图: 手动输入 2"/>
          <p:cNvSpPr/>
          <p:nvPr/>
        </p:nvSpPr>
        <p:spPr>
          <a:xfrm rot="5400000">
            <a:off x="2087245" y="-27940"/>
            <a:ext cx="3119755" cy="7226300"/>
          </a:xfrm>
          <a:custGeom>
            <a:avLst/>
            <a:gdLst>
              <a:gd name="connsiteX0" fmla="*/ 47 w 10000"/>
              <a:gd name="connsiteY0" fmla="*/ 0 h 10902"/>
              <a:gd name="connsiteX1" fmla="*/ 10000 w 10000"/>
              <a:gd name="connsiteY1" fmla="*/ 902 h 10902"/>
              <a:gd name="connsiteX2" fmla="*/ 10000 w 10000"/>
              <a:gd name="connsiteY2" fmla="*/ 10902 h 10902"/>
              <a:gd name="connsiteX3" fmla="*/ 0 w 10000"/>
              <a:gd name="connsiteY3" fmla="*/ 10902 h 10902"/>
              <a:gd name="connsiteX4" fmla="*/ 47 w 10000"/>
              <a:gd name="connsiteY4" fmla="*/ 0 h 10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902">
                <a:moveTo>
                  <a:pt x="47" y="0"/>
                </a:moveTo>
                <a:lnTo>
                  <a:pt x="10000" y="902"/>
                </a:lnTo>
                <a:lnTo>
                  <a:pt x="10000" y="10902"/>
                </a:lnTo>
                <a:lnTo>
                  <a:pt x="0" y="10902"/>
                </a:lnTo>
                <a:cubicBezTo>
                  <a:pt x="16" y="7328"/>
                  <a:pt x="31" y="3574"/>
                  <a:pt x="47" y="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文本框 11"/>
          <p:cNvSpPr txBox="1"/>
          <p:nvPr/>
        </p:nvSpPr>
        <p:spPr>
          <a:xfrm>
            <a:off x="34925" y="3634105"/>
            <a:ext cx="6558280" cy="499110"/>
          </a:xfrm>
          <a:prstGeom prst="rect">
            <a:avLst/>
          </a:prstGeom>
          <a:noFill/>
        </p:spPr>
        <p:txBody>
          <a:bodyPr wrap="square" lIns="68580" tIns="34290" rIns="68580" bIns="34290" rtlCol="0">
            <a:spAutoFit/>
          </a:bodyPr>
          <a:lstStyle/>
          <a:p>
            <a:pPr algn="l"/>
            <a:r>
              <a:rPr lang="zh-CN" sz="2800" b="1">
                <a:solidFill>
                  <a:schemeClr val="bg1"/>
                </a:solidFill>
                <a:latin typeface="微软雅黑" panose="020B0503020204020204" pitchFamily="34" charset="-122"/>
                <a:ea typeface="微软雅黑" panose="020B0503020204020204" pitchFamily="34" charset="-122"/>
              </a:rPr>
              <a:t>项目一 3DS MAX工作界面与基础操作</a:t>
            </a:r>
            <a:endParaRPr lang="zh-CN" sz="2800" b="1">
              <a:solidFill>
                <a:schemeClr val="bg1"/>
              </a:solidFill>
              <a:latin typeface="微软雅黑" panose="020B0503020204020204" pitchFamily="34" charset="-122"/>
              <a:ea typeface="微软雅黑" panose="020B0503020204020204" pitchFamily="34" charset="-122"/>
            </a:endParaRPr>
          </a:p>
        </p:txBody>
      </p:sp>
      <p:sp>
        <p:nvSpPr>
          <p:cNvPr id="31" name="平行四边形 30"/>
          <p:cNvSpPr/>
          <p:nvPr/>
        </p:nvSpPr>
        <p:spPr>
          <a:xfrm rot="180000">
            <a:off x="6817995" y="2051685"/>
            <a:ext cx="583565" cy="3093720"/>
          </a:xfrm>
          <a:prstGeom prst="parallelogram">
            <a:avLst>
              <a:gd name="adj" fmla="val 81719"/>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流程图: 手动输入 7"/>
          <p:cNvSpPr/>
          <p:nvPr/>
        </p:nvSpPr>
        <p:spPr>
          <a:xfrm rot="16200000">
            <a:off x="10153650" y="2966085"/>
            <a:ext cx="3049905" cy="1169670"/>
          </a:xfrm>
          <a:custGeom>
            <a:avLst/>
            <a:gdLst>
              <a:gd name="connsiteX0" fmla="*/ 48 w 10000"/>
              <a:gd name="connsiteY0" fmla="*/ 0 h 8661"/>
              <a:gd name="connsiteX1" fmla="*/ 10000 w 10000"/>
              <a:gd name="connsiteY1" fmla="*/ 1926 h 8661"/>
              <a:gd name="connsiteX2" fmla="*/ 10000 w 10000"/>
              <a:gd name="connsiteY2" fmla="*/ 8661 h 8661"/>
              <a:gd name="connsiteX3" fmla="*/ 0 w 10000"/>
              <a:gd name="connsiteY3" fmla="*/ 8661 h 8661"/>
              <a:gd name="connsiteX4" fmla="*/ 48 w 10000"/>
              <a:gd name="connsiteY4" fmla="*/ 0 h 8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8661">
                <a:moveTo>
                  <a:pt x="48" y="0"/>
                </a:moveTo>
                <a:lnTo>
                  <a:pt x="10000" y="1926"/>
                </a:lnTo>
                <a:lnTo>
                  <a:pt x="10000" y="8661"/>
                </a:lnTo>
                <a:lnTo>
                  <a:pt x="0" y="8661"/>
                </a:lnTo>
                <a:lnTo>
                  <a:pt x="48" y="0"/>
                </a:ln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矩形 14"/>
          <p:cNvSpPr/>
          <p:nvPr/>
        </p:nvSpPr>
        <p:spPr>
          <a:xfrm rot="766633">
            <a:off x="7422515" y="2880360"/>
            <a:ext cx="3656965" cy="535305"/>
          </a:xfrm>
          <a:prstGeom prst="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0" scaled="1"/>
          </a:gra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0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rot="766633">
            <a:off x="7222490" y="4034155"/>
            <a:ext cx="3697605" cy="724535"/>
          </a:xfrm>
          <a:prstGeom prst="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0" scaled="1"/>
          </a:gra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0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65"/>
          <p:cNvSpPr>
            <a:spLocks noChangeArrowheads="1"/>
          </p:cNvSpPr>
          <p:nvPr/>
        </p:nvSpPr>
        <p:spPr bwMode="auto">
          <a:xfrm rot="16666631" flipV="1">
            <a:off x="6877050" y="2635885"/>
            <a:ext cx="1189990" cy="584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000"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65"/>
          <p:cNvSpPr>
            <a:spLocks noChangeArrowheads="1"/>
          </p:cNvSpPr>
          <p:nvPr/>
        </p:nvSpPr>
        <p:spPr bwMode="auto">
          <a:xfrm rot="16906631" flipV="1">
            <a:off x="6691630" y="3784600"/>
            <a:ext cx="1189990" cy="5842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000"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
          <p:cNvSpPr/>
          <p:nvPr/>
        </p:nvSpPr>
        <p:spPr>
          <a:xfrm rot="21596744">
            <a:off x="7265670" y="3260090"/>
            <a:ext cx="3801745" cy="765810"/>
          </a:xfrm>
          <a:custGeom>
            <a:avLst/>
            <a:gdLst>
              <a:gd name="connsiteX0" fmla="*/ 5887046 w 5887046"/>
              <a:gd name="connsiteY0" fmla="*/ 0 h 720107"/>
              <a:gd name="connsiteX1" fmla="*/ 5748699 w 5887046"/>
              <a:gd name="connsiteY1" fmla="*/ 720107 h 720107"/>
              <a:gd name="connsiteX2" fmla="*/ 0 w 5887046"/>
              <a:gd name="connsiteY2" fmla="*/ 720080 h 720107"/>
              <a:gd name="connsiteX3" fmla="*/ 164014 w 5887046"/>
              <a:gd name="connsiteY3" fmla="*/ 0 h 720107"/>
              <a:gd name="connsiteX4" fmla="*/ 5887046 w 5887046"/>
              <a:gd name="connsiteY4" fmla="*/ 0 h 720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046" h="720107">
                <a:moveTo>
                  <a:pt x="5887046" y="0"/>
                </a:moveTo>
                <a:lnTo>
                  <a:pt x="5748699" y="720107"/>
                </a:lnTo>
                <a:lnTo>
                  <a:pt x="0" y="720080"/>
                </a:lnTo>
                <a:lnTo>
                  <a:pt x="164014" y="0"/>
                </a:lnTo>
                <a:lnTo>
                  <a:pt x="5887046" y="0"/>
                </a:lnTo>
                <a:close/>
              </a:path>
            </a:pathLst>
          </a:custGeom>
          <a:solidFill>
            <a:schemeClr val="accent2"/>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r>
              <a:rPr lang="zh-CN" altLang="en-US" sz="2000" b="1" kern="0">
                <a:solidFill>
                  <a:sysClr val="window" lastClr="FFFFFF"/>
                </a:solidFill>
                <a:latin typeface="微软雅黑" panose="020B0503020204020204" pitchFamily="34" charset="-122"/>
                <a:ea typeface="微软雅黑" panose="020B0503020204020204" pitchFamily="34" charset="-122"/>
              </a:rPr>
              <a:t>任务二  3DS MAX基础操作</a:t>
            </a: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29" name="矩形 3"/>
          <p:cNvSpPr/>
          <p:nvPr/>
        </p:nvSpPr>
        <p:spPr>
          <a:xfrm rot="21596744">
            <a:off x="7482840" y="2039620"/>
            <a:ext cx="3814445" cy="868680"/>
          </a:xfrm>
          <a:custGeom>
            <a:avLst/>
            <a:gdLst>
              <a:gd name="connsiteX0" fmla="*/ 5836155 w 5836155"/>
              <a:gd name="connsiteY0" fmla="*/ 0 h 738686"/>
              <a:gd name="connsiteX1" fmla="*/ 5672141 w 5836155"/>
              <a:gd name="connsiteY1" fmla="*/ 720080 h 738686"/>
              <a:gd name="connsiteX2" fmla="*/ 0 w 5836155"/>
              <a:gd name="connsiteY2" fmla="*/ 738687 h 738686"/>
              <a:gd name="connsiteX3" fmla="*/ 138757 w 5836155"/>
              <a:gd name="connsiteY3" fmla="*/ 172 h 738686"/>
              <a:gd name="connsiteX4" fmla="*/ 5836155 w 5836155"/>
              <a:gd name="connsiteY4" fmla="*/ 0 h 738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6155" h="738686">
                <a:moveTo>
                  <a:pt x="5836155" y="0"/>
                </a:moveTo>
                <a:lnTo>
                  <a:pt x="5672141" y="720080"/>
                </a:lnTo>
                <a:lnTo>
                  <a:pt x="0" y="738687"/>
                </a:lnTo>
                <a:lnTo>
                  <a:pt x="138757" y="172"/>
                </a:lnTo>
                <a:lnTo>
                  <a:pt x="5836155" y="0"/>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2000" b="1" kern="0">
                <a:solidFill>
                  <a:schemeClr val="bg1"/>
                </a:solidFill>
                <a:latin typeface="微软雅黑" panose="020B0503020204020204" pitchFamily="34" charset="-122"/>
                <a:ea typeface="微软雅黑" panose="020B0503020204020204" pitchFamily="34" charset="-122"/>
              </a:rPr>
              <a:t>任务一 3DS MAX2014工作界面</a:t>
            </a:r>
            <a:endParaRPr lang="zh-CN" altLang="en-US" sz="2000" b="1" kern="0">
              <a:solidFill>
                <a:schemeClr val="bg1"/>
              </a:solidFill>
              <a:latin typeface="微软雅黑" panose="020B0503020204020204" pitchFamily="34" charset="-122"/>
              <a:ea typeface="微软雅黑" panose="020B0503020204020204" pitchFamily="34" charset="-122"/>
            </a:endParaRPr>
          </a:p>
        </p:txBody>
      </p:sp>
      <p:sp>
        <p:nvSpPr>
          <p:cNvPr id="4" name="文本框 10"/>
          <p:cNvSpPr txBox="1"/>
          <p:nvPr/>
        </p:nvSpPr>
        <p:spPr>
          <a:xfrm>
            <a:off x="35560" y="2722245"/>
            <a:ext cx="6844665" cy="852805"/>
          </a:xfrm>
          <a:prstGeom prst="rect">
            <a:avLst/>
          </a:prstGeom>
          <a:noFill/>
        </p:spPr>
        <p:txBody>
          <a:bodyPr wrap="square" lIns="68580" tIns="34290" rIns="68580" bIns="34290" rtlCol="0">
            <a:spAutoFit/>
          </a:bodyPr>
          <a:p>
            <a:pPr algn="l"/>
            <a:r>
              <a:rPr lang="zh-CN" sz="2800" b="1">
                <a:solidFill>
                  <a:schemeClr val="bg1"/>
                </a:solidFill>
                <a:latin typeface="微软雅黑" panose="020B0503020204020204" pitchFamily="34" charset="-122"/>
                <a:ea typeface="微软雅黑" panose="020B0503020204020204" pitchFamily="34" charset="-122"/>
              </a:rPr>
              <a:t>第二部分</a:t>
            </a:r>
            <a:endParaRPr lang="zh-CN" sz="2800" b="1">
              <a:solidFill>
                <a:schemeClr val="bg1"/>
              </a:solidFill>
              <a:latin typeface="微软雅黑" panose="020B0503020204020204" pitchFamily="34" charset="-122"/>
              <a:ea typeface="微软雅黑" panose="020B0503020204020204" pitchFamily="34" charset="-122"/>
            </a:endParaRPr>
          </a:p>
          <a:p>
            <a:pPr algn="l"/>
            <a:r>
              <a:rPr lang="zh-CN" sz="2300" b="1">
                <a:solidFill>
                  <a:schemeClr val="bg1"/>
                </a:solidFill>
                <a:latin typeface="微软雅黑" panose="020B0503020204020204" pitchFamily="34" charset="-122"/>
                <a:ea typeface="微软雅黑" panose="020B0503020204020204" pitchFamily="34" charset="-122"/>
              </a:rPr>
              <a:t>家具建模及室内电脑效果图表现3DS MAX基础操作</a:t>
            </a:r>
            <a:endParaRPr lang="zh-CN" sz="23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9408">
        <p:fade/>
      </p:transition>
    </mc:Choice>
    <mc:Fallback>
      <p:transition spd="med" advClick="0" advTm="94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strVal val="#ppt_h"/>
                                          </p:val>
                                        </p:tav>
                                        <p:tav tm="100000">
                                          <p:val>
                                            <p:strVal val="#ppt_h"/>
                                          </p:val>
                                        </p:tav>
                                      </p:tavLst>
                                    </p:anim>
                                  </p:childTnLst>
                                </p:cTn>
                              </p:par>
                              <p:par>
                                <p:cTn id="11" presetID="12" presetClass="entr" presetSubtype="4" fill="hold" grpId="2" nodeType="withEffect">
                                  <p:childTnLst>
                                    <p:set>
                                      <p:cBhvr>
                                        <p:cTn id="12" dur="1" fill="hold">
                                          <p:stCondLst>
                                            <p:cond delay="0"/>
                                          </p:stCondLst>
                                        </p:cTn>
                                        <p:tgtEl>
                                          <p:spTgt spid="13"/>
                                        </p:tgtEl>
                                        <p:attrNameLst>
                                          <p:attrName>style.visibility</p:attrName>
                                        </p:attrNameLst>
                                      </p:cBhvr>
                                      <p:to>
                                        <p:strVal val="visible"/>
                                      </p:to>
                                    </p:set>
                                    <p:animEffect transition="in" filter="slide(fromBottom)">
                                      <p:cBhvr>
                                        <p:cTn id="13" dur="500"/>
                                        <p:tgtEl>
                                          <p:spTgt spid="13"/>
                                        </p:tgtEl>
                                      </p:cBhvr>
                                    </p:animEffect>
                                  </p:childTnLst>
                                </p:cTn>
                              </p:par>
                              <p:par>
                                <p:cTn id="14" presetID="12" presetClass="entr" presetSubtype="8" fill="hold" grpId="3" nodeType="withEffect">
                                  <p:childTnLst>
                                    <p:set>
                                      <p:cBhvr>
                                        <p:cTn id="15" dur="1" fill="hold">
                                          <p:stCondLst>
                                            <p:cond delay="0"/>
                                          </p:stCondLst>
                                        </p:cTn>
                                        <p:tgtEl>
                                          <p:spTgt spid="31"/>
                                        </p:tgtEl>
                                        <p:attrNameLst>
                                          <p:attrName>style.visibility</p:attrName>
                                        </p:attrNameLst>
                                      </p:cBhvr>
                                      <p:to>
                                        <p:strVal val="visible"/>
                                      </p:to>
                                    </p:set>
                                    <p:animEffect transition="in" filter="slide(fromLeft)">
                                      <p:cBhvr>
                                        <p:cTn id="16" dur="500"/>
                                        <p:tgtEl>
                                          <p:spTgt spid="31"/>
                                        </p:tgtEl>
                                      </p:cBhvr>
                                    </p:animEffect>
                                  </p:childTnLst>
                                </p:cTn>
                              </p:par>
                              <p:par>
                                <p:cTn id="17" presetID="17" presetClass="entr" presetSubtype="2" fill="hold" grpId="4" nodeType="withEffec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ppt_x</p:attrName>
                                        </p:attrNameLst>
                                      </p:cBhvr>
                                      <p:tavLst>
                                        <p:tav tm="0">
                                          <p:val>
                                            <p:strVal val="#ppt_x+#ppt_w/2"/>
                                          </p:val>
                                        </p:tav>
                                        <p:tav tm="100000">
                                          <p:val>
                                            <p:strVal val="#ppt_x"/>
                                          </p:val>
                                        </p:tav>
                                      </p:tavLst>
                                    </p:anim>
                                    <p:anim calcmode="lin" valueType="num">
                                      <p:cBhvr>
                                        <p:cTn id="20" dur="500" fill="hold"/>
                                        <p:tgtEl>
                                          <p:spTgt spid="32"/>
                                        </p:tgtEl>
                                        <p:attrNameLst>
                                          <p:attrName>ppt_y</p:attrName>
                                        </p:attrNameLst>
                                      </p:cBhvr>
                                      <p:tavLst>
                                        <p:tav tm="0">
                                          <p:val>
                                            <p:strVal val="#ppt_y"/>
                                          </p:val>
                                        </p:tav>
                                        <p:tav tm="100000">
                                          <p:val>
                                            <p:strVal val="#ppt_y"/>
                                          </p:val>
                                        </p:tav>
                                      </p:tavLst>
                                    </p:anim>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strVal val="#ppt_h"/>
                                          </p:val>
                                        </p:tav>
                                        <p:tav tm="100000">
                                          <p:val>
                                            <p:strVal val="#ppt_h"/>
                                          </p:val>
                                        </p:tav>
                                      </p:tavLst>
                                    </p:anim>
                                  </p:childTnLst>
                                </p:cTn>
                              </p:par>
                              <p:par>
                                <p:cTn id="23" presetID="12" presetClass="entr" presetSubtype="4" fill="hold" grpId="1" nodeType="withEffect">
                                  <p:childTnLst>
                                    <p:set>
                                      <p:cBhvr>
                                        <p:cTn id="24" dur="1" fill="hold">
                                          <p:stCondLst>
                                            <p:cond delay="0"/>
                                          </p:stCondLst>
                                        </p:cTn>
                                        <p:tgtEl>
                                          <p:spTgt spid="4"/>
                                        </p:tgtEl>
                                        <p:attrNameLst>
                                          <p:attrName>style.visibility</p:attrName>
                                        </p:attrNameLst>
                                      </p:cBhvr>
                                      <p:to>
                                        <p:strVal val="visible"/>
                                      </p:to>
                                    </p:set>
                                    <p:animEffect transition="in" filter="slide(fromBottom)">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2"/>
      <p:bldP spid="31" grpId="3" bldLvl="0" animBg="1"/>
      <p:bldP spid="32" grpId="4" bldLvl="0" animBg="1"/>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文本框 127"/>
          <p:cNvSpPr txBox="1"/>
          <p:nvPr/>
        </p:nvSpPr>
        <p:spPr>
          <a:xfrm>
            <a:off x="2289175" y="1050925"/>
            <a:ext cx="3398520" cy="5323205"/>
          </a:xfrm>
          <a:prstGeom prst="rect">
            <a:avLst/>
          </a:prstGeom>
          <a:noFill/>
          <a:ln w="9525">
            <a:noFill/>
          </a:ln>
        </p:spPr>
        <p:txBody>
          <a:bodyPr wrap="square">
            <a:spAutoFit/>
          </a:bodyPr>
          <a:p>
            <a:pPr marL="0" indent="0" eaLnBrk="1" latinLnBrk="0" hangingPunct="1"/>
            <a:r>
              <a:rPr lang="zh-CN" sz="2000" b="1">
                <a:ea typeface="宋体" panose="02010600030101010101" pitchFamily="2" charset="-122"/>
              </a:rPr>
              <a:t>1.10视图类型</a:t>
            </a:r>
            <a:r>
              <a:rPr lang="zh-CN" sz="2000" b="0">
                <a:ea typeface="宋体" panose="02010600030101010101" pitchFamily="2" charset="-122"/>
              </a:rPr>
              <a:t>可以有多种方法改变视图的大小和显示方式。在默认状态下，4个视图大小是相等的。除了可以最大化视图外，还可以改变某个视图的大小，但是，无论是否缩放视图，所有视图使用的总空间保持不变。下面我们就使用移动光标的方法改变视图的大小。当鼠标光标移动到视图与视图之间的边界时，鼠标光标将变成双向箭头的形状，这时可以通过拖动鼠标光标来改变视图的大小，在改变视图大小的时候，垂直和水平分割线都是可以被移动的。</a:t>
            </a:r>
            <a:endParaRPr lang="zh-CN" altLang="en-US" sz="2000"/>
          </a:p>
        </p:txBody>
      </p:sp>
      <p:pic>
        <p:nvPicPr>
          <p:cNvPr id="28" name="图片 27"/>
          <p:cNvPicPr>
            <a:picLocks noChangeAspect="1"/>
          </p:cNvPicPr>
          <p:nvPr/>
        </p:nvPicPr>
        <p:blipFill>
          <a:blip r:embed="rId2"/>
          <a:stretch>
            <a:fillRect/>
          </a:stretch>
        </p:blipFill>
        <p:spPr>
          <a:xfrm>
            <a:off x="5970905" y="1356995"/>
            <a:ext cx="5796915" cy="2787015"/>
          </a:xfrm>
          <a:prstGeom prst="rect">
            <a:avLst/>
          </a:prstGeom>
        </p:spPr>
      </p:pic>
    </p:spTree>
  </p:cSld>
  <p:clrMapOvr>
    <a:masterClrMapping/>
  </p:clrMapOvr>
  <p:transition spd="slow" advClick="0" advTm="7054">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2365375" y="1428750"/>
            <a:ext cx="4008755" cy="4399915"/>
          </a:xfrm>
          <a:prstGeom prst="rect">
            <a:avLst/>
          </a:prstGeom>
          <a:noFill/>
          <a:ln w="9525">
            <a:noFill/>
          </a:ln>
        </p:spPr>
        <p:txBody>
          <a:bodyPr wrap="square">
            <a:spAutoFit/>
          </a:bodyPr>
          <a:p>
            <a:pPr marL="0" indent="304800"/>
            <a:r>
              <a:rPr lang="en-US" altLang="zh-CN" sz="2000" b="0">
                <a:ea typeface="宋体" panose="02010600030101010101" pitchFamily="2" charset="-122"/>
              </a:rPr>
              <a:t>   </a:t>
            </a:r>
            <a:r>
              <a:rPr lang="zh-CN" sz="2000" b="0">
                <a:ea typeface="宋体" panose="02010600030101010101" pitchFamily="2" charset="-122"/>
              </a:rPr>
              <a:t>尽管改变视图的大小是个非常有用的功能，但是它并不能满足所有的需要。假设你希望屏幕左侧有3个垂直排列的视图，剩余的区域被1个大视图占据，那么仅仅通过移动视图分割线是达不到这种效果的，这时需要改变视图的布局。下面我们来选择不同的视图布局，操作步骤如下：1.在菜单栏选取自定义/视口配置命令，出现视口配置对话框。在视口配置对话框中选择布局标签，可以从对话框顶部选择4个视图的布局。</a:t>
            </a:r>
            <a:endParaRPr lang="zh-CN" altLang="en-US" sz="2000" b="0">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6896735" y="1440180"/>
            <a:ext cx="4732655" cy="4377055"/>
          </a:xfrm>
          <a:prstGeom prst="rect">
            <a:avLst/>
          </a:prstGeom>
        </p:spPr>
      </p:pic>
    </p:spTree>
  </p:cSld>
  <p:clrMapOvr>
    <a:masterClrMapping/>
  </p:clrMapOvr>
  <p:transition spd="slow" advClick="0" advTm="7054">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1" name="文本框 130"/>
          <p:cNvSpPr txBox="1"/>
          <p:nvPr/>
        </p:nvSpPr>
        <p:spPr>
          <a:xfrm>
            <a:off x="2766060" y="1418590"/>
            <a:ext cx="9002395" cy="1630045"/>
          </a:xfrm>
          <a:prstGeom prst="rect">
            <a:avLst/>
          </a:prstGeom>
          <a:noFill/>
          <a:ln w="9525">
            <a:noFill/>
          </a:ln>
        </p:spPr>
        <p:txBody>
          <a:bodyPr wrap="square">
            <a:spAutoFit/>
          </a:bodyPr>
          <a:p>
            <a:pPr marL="0" indent="304800"/>
            <a:r>
              <a:rPr lang="zh-CN" sz="2000" b="0">
                <a:ea typeface="宋体" panose="02010600030101010101" pitchFamily="2" charset="-122"/>
              </a:rPr>
              <a:t>2.在布局标签中选取第2行左起第3个布局，然后单击确定。3.将光标移动到第4个视图和其他三个视图的分割线，用拖拽的方法改变视图的大小。        在3DS MAX 2014中，系统提供的工作环境是一个虚拟的三维空间，有多种坐标表示方法，如果不了解自己使用的空间坐标系统。</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77745" y="1372833"/>
            <a:ext cx="4660490" cy="3769360"/>
          </a:xfrm>
          <a:prstGeom prst="rect">
            <a:avLst/>
          </a:prstGeom>
          <a:noFill/>
        </p:spPr>
        <p:txBody>
          <a:bodyPr wrap="square" rtlCol="0">
            <a:spAutoFit/>
          </a:bodyPr>
          <a:lstStyle/>
          <a:p>
            <a:r>
              <a:rPr lang="en-US" altLang="zh-CN" sz="23900">
                <a:solidFill>
                  <a:schemeClr val="tx1">
                    <a:alpha val="3000"/>
                  </a:schemeClr>
                </a:solidFill>
                <a:latin typeface="Arial Black" panose="020B0A04020102020204" pitchFamily="34" charset="0"/>
              </a:rPr>
              <a:t>02</a:t>
            </a:r>
            <a:endParaRPr lang="zh-CN" altLang="en-US" sz="23900">
              <a:solidFill>
                <a:schemeClr val="tx1">
                  <a:alpha val="3000"/>
                </a:schemeClr>
              </a:solidFill>
              <a:latin typeface="Arial Black" panose="020B0A04020102020204" pitchFamily="34" charset="0"/>
            </a:endParaRPr>
          </a:p>
        </p:txBody>
      </p:sp>
      <p:sp>
        <p:nvSpPr>
          <p:cNvPr id="6" name="任意多边形 5"/>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16200000" flipV="1">
            <a:off x="-529500" y="638885"/>
            <a:ext cx="2419074" cy="110320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09311" y="2883484"/>
            <a:ext cx="1022350" cy="1014730"/>
          </a:xfrm>
          <a:prstGeom prst="rect">
            <a:avLst/>
          </a:prstGeom>
          <a:noFill/>
        </p:spPr>
        <p:txBody>
          <a:bodyPr wrap="none" rtlCol="0">
            <a:spAutoFit/>
          </a:bodyPr>
          <a:lstStyle/>
          <a:p>
            <a:r>
              <a:rPr lang="en-US" altLang="zh-CN" sz="6000">
                <a:solidFill>
                  <a:srgbClr val="3A3A3A"/>
                </a:solidFill>
                <a:latin typeface="Yu Gothic UI Light" panose="020B0300000000000000" pitchFamily="34" charset="-128"/>
                <a:ea typeface="Yu Gothic UI Light" panose="020B0300000000000000" pitchFamily="34" charset="-128"/>
              </a:rPr>
              <a:t>02</a:t>
            </a:r>
            <a:endParaRPr lang="zh-CN" altLang="en-US" sz="6000">
              <a:solidFill>
                <a:srgbClr val="3A3A3A"/>
              </a:solidFill>
              <a:latin typeface="Yu Gothic UI Light" panose="020B0300000000000000" pitchFamily="34" charset="-128"/>
              <a:ea typeface="Yu Gothic UI Light" panose="020B0300000000000000" pitchFamily="34" charset="-128"/>
            </a:endParaRPr>
          </a:p>
        </p:txBody>
      </p:sp>
      <p:sp>
        <p:nvSpPr>
          <p:cNvPr id="21" name="矩形 20"/>
          <p:cNvSpPr/>
          <p:nvPr/>
        </p:nvSpPr>
        <p:spPr>
          <a:xfrm>
            <a:off x="4812681" y="2922456"/>
            <a:ext cx="5707380" cy="922020"/>
          </a:xfrm>
          <a:prstGeom prst="rect">
            <a:avLst/>
          </a:prstGeom>
        </p:spPr>
        <p:txBody>
          <a:bodyPr wrap="none">
            <a:spAutoFit/>
          </a:bodyPr>
          <a:lstStyle/>
          <a:p>
            <a:pPr marL="0" lvl="1" algn="l"/>
            <a:r>
              <a:rPr lang="zh-CN" altLang="en-US" sz="5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 3DS MAX基础操作</a:t>
            </a:r>
            <a:endParaRPr lang="zh-CN" altLang="en-US" sz="5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cxnSp>
        <p:nvCxnSpPr>
          <p:cNvPr id="23" name="直接连接符 22"/>
          <p:cNvCxnSpPr/>
          <p:nvPr/>
        </p:nvCxnSpPr>
        <p:spPr>
          <a:xfrm flipH="1">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7134106" y="4024395"/>
            <a:ext cx="1730273" cy="271612"/>
          </a:xfrm>
          <a:prstGeom prst="roundRect">
            <a:avLst>
              <a:gd name="adj" fmla="val 5000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任意多边形 32"/>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6878">
        <p:random/>
      </p:transition>
    </mc:Choice>
    <mc:Fallback>
      <p:transition spd="slow" advTm="687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right)">
                                      <p:cBhvr>
                                        <p:cTn id="19" dur="500"/>
                                        <p:tgtEl>
                                          <p:spTgt spid="33"/>
                                        </p:tgtEl>
                                      </p:cBhvr>
                                    </p:animEffect>
                                  </p:childTnLst>
                                </p:cTn>
                              </p:par>
                              <p:par>
                                <p:cTn id="20" presetID="16" presetClass="entr" presetSubtype="21" fill="hold" grpId="7"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2" presetClass="entr" presetSubtype="4" fill="hold" grpId="3"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par>
                                <p:cTn id="27" presetID="1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ppt_y</p:attrName>
                                        </p:attrNameLst>
                                      </p:cBhvr>
                                      <p:tavLst>
                                        <p:tav tm="0">
                                          <p:val>
                                            <p:strVal val="#ppt_y+#ppt_h*1.125000"/>
                                          </p:val>
                                        </p:tav>
                                        <p:tav tm="100000">
                                          <p:val>
                                            <p:strVal val="#ppt_y"/>
                                          </p:val>
                                        </p:tav>
                                      </p:tavLst>
                                    </p:anim>
                                    <p:animEffect transition="in" filter="wipe(up)">
                                      <p:cBhvr>
                                        <p:cTn id="30" dur="500"/>
                                        <p:tgtEl>
                                          <p:spTgt spid="23"/>
                                        </p:tgtEl>
                                      </p:cBhvr>
                                    </p:animEffect>
                                  </p:childTnLst>
                                </p:cTn>
                              </p:par>
                            </p:childTnLst>
                          </p:cTn>
                        </p:par>
                        <p:par>
                          <p:cTn id="31" fill="hold">
                            <p:stCondLst>
                              <p:cond delay="2000"/>
                            </p:stCondLst>
                            <p:childTnLst>
                              <p:par>
                                <p:cTn id="32" presetID="18" presetClass="entr" presetSubtype="9" fill="hold" grpId="2"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trips(upLeft)">
                                      <p:cBhvr>
                                        <p:cTn id="34" dur="500"/>
                                        <p:tgtEl>
                                          <p:spTgt spid="21"/>
                                        </p:tgtEl>
                                      </p:cBhvr>
                                    </p:animEffect>
                                  </p:childTnLst>
                                </p:cTn>
                              </p:par>
                            </p:childTnLst>
                          </p:cTn>
                        </p:par>
                        <p:par>
                          <p:cTn id="35" fill="hold">
                            <p:stCondLst>
                              <p:cond delay="2500"/>
                            </p:stCondLst>
                            <p:childTnLst>
                              <p:par>
                                <p:cTn id="36" presetID="12" presetClass="entr" presetSubtype="4" fill="hold" grpId="7"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ppt_y</p:attrName>
                                        </p:attrNameLst>
                                      </p:cBhvr>
                                      <p:tavLst>
                                        <p:tav tm="0">
                                          <p:val>
                                            <p:strVal val="#ppt_y+#ppt_h*1.125000"/>
                                          </p:val>
                                        </p:tav>
                                        <p:tav tm="100000">
                                          <p:val>
                                            <p:strVal val="#ppt_y"/>
                                          </p:val>
                                        </p:tav>
                                      </p:tavLst>
                                    </p:anim>
                                    <p:animEffect transition="in" filter="wipe(up)">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5" grpId="2"/>
      <p:bldP spid="5" grpId="3"/>
      <p:bldP spid="5" grpId="4"/>
      <p:bldP spid="5" grpId="5"/>
      <p:bldP spid="5" grpId="6"/>
      <p:bldP spid="5" grpId="7"/>
      <p:bldP spid="6" grpId="0" bldLvl="0" animBg="1"/>
      <p:bldP spid="8" grpId="0" bldLvl="0" animBg="1"/>
      <p:bldP spid="18" grpId="0"/>
      <p:bldP spid="18" grpId="1"/>
      <p:bldP spid="18" grpId="2"/>
      <p:bldP spid="18" grpId="3"/>
      <p:bldP spid="21" grpId="0"/>
      <p:bldP spid="21" grpId="1"/>
      <p:bldP spid="21" grpId="2"/>
      <p:bldP spid="24" grpId="0" animBg="1"/>
      <p:bldP spid="24" grpId="1" animBg="1"/>
      <p:bldP spid="24" grpId="2" animBg="1"/>
      <p:bldP spid="24" grpId="3" animBg="1"/>
      <p:bldP spid="24" grpId="4" animBg="1"/>
      <p:bldP spid="24" grpId="5" animBg="1"/>
      <p:bldP spid="24" grpId="6" animBg="1"/>
      <p:bldP spid="24" grpId="7" bldLvl="0" animBg="1"/>
      <p:bldP spid="3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p:cNvSpPr txBox="1"/>
          <p:nvPr/>
        </p:nvSpPr>
        <p:spPr>
          <a:xfrm>
            <a:off x="2341562" y="1070610"/>
            <a:ext cx="5080000" cy="398780"/>
          </a:xfrm>
          <a:prstGeom prst="rect">
            <a:avLst/>
          </a:prstGeom>
          <a:noFill/>
          <a:ln w="9525">
            <a:noFill/>
          </a:ln>
        </p:spPr>
        <p:txBody>
          <a:bodyPr>
            <a:spAutoFit/>
          </a:bodyPr>
          <a:p>
            <a:pPr marL="0" indent="306070"/>
            <a:r>
              <a:rPr lang="zh-CN" sz="2000" b="1">
                <a:ea typeface="宋体" panose="02010600030101010101" pitchFamily="2" charset="-122"/>
              </a:rPr>
              <a:t>2.1选择对象工具介绍</a:t>
            </a:r>
            <a:endParaRPr lang="zh-CN" altLang="en-US" sz="2000" b="1">
              <a:ea typeface="宋体" panose="02010600030101010101" pitchFamily="2" charset="-122"/>
            </a:endParaRPr>
          </a:p>
        </p:txBody>
      </p:sp>
      <p:pic>
        <p:nvPicPr>
          <p:cNvPr id="4" name="图片 3"/>
          <p:cNvPicPr/>
          <p:nvPr/>
        </p:nvPicPr>
        <p:blipFill>
          <a:blip r:embed="rId2"/>
          <a:stretch>
            <a:fillRect/>
          </a:stretch>
        </p:blipFill>
        <p:spPr>
          <a:xfrm>
            <a:off x="2711767" y="1469390"/>
            <a:ext cx="2933700" cy="381000"/>
          </a:xfrm>
          <a:prstGeom prst="rect">
            <a:avLst/>
          </a:prstGeom>
          <a:noFill/>
          <a:ln w="9525">
            <a:noFill/>
          </a:ln>
        </p:spPr>
      </p:pic>
      <p:sp>
        <p:nvSpPr>
          <p:cNvPr id="132" name="文本框 131"/>
          <p:cNvSpPr txBox="1"/>
          <p:nvPr/>
        </p:nvSpPr>
        <p:spPr>
          <a:xfrm>
            <a:off x="2711767" y="1850390"/>
            <a:ext cx="5080000" cy="706755"/>
          </a:xfrm>
          <a:prstGeom prst="rect">
            <a:avLst/>
          </a:prstGeom>
          <a:noFill/>
          <a:ln w="9525">
            <a:noFill/>
          </a:ln>
        </p:spPr>
        <p:txBody>
          <a:bodyPr>
            <a:spAutoFit/>
          </a:bodyPr>
          <a:p>
            <a:pPr marL="0" indent="266700" algn="ctr"/>
            <a:r>
              <a:rPr lang="en-US" sz="2000" b="1">
                <a:latin typeface="黑体" panose="02010609060101010101" charset="-122"/>
              </a:rPr>
              <a:t> </a:t>
            </a:r>
            <a:endParaRPr lang="en-US" altLang="en-US" sz="2000" b="1">
              <a:latin typeface="黑体" panose="02010609060101010101" charset="-122"/>
            </a:endParaRPr>
          </a:p>
        </p:txBody>
      </p:sp>
      <p:sp>
        <p:nvSpPr>
          <p:cNvPr id="5" name="文本框 4"/>
          <p:cNvSpPr txBox="1"/>
          <p:nvPr/>
        </p:nvSpPr>
        <p:spPr>
          <a:xfrm>
            <a:off x="2863532" y="2025968"/>
            <a:ext cx="5080000" cy="398780"/>
          </a:xfrm>
          <a:prstGeom prst="rect">
            <a:avLst/>
          </a:prstGeom>
          <a:noFill/>
          <a:ln w="9525">
            <a:noFill/>
          </a:ln>
        </p:spPr>
        <p:txBody>
          <a:bodyPr>
            <a:spAutoFit/>
          </a:bodyPr>
          <a:p>
            <a:pPr marL="0" indent="304800"/>
            <a:r>
              <a:rPr lang="en-US" sz="2000" b="0">
                <a:latin typeface="宋体" panose="02010600030101010101" pitchFamily="2" charset="-122"/>
              </a:rPr>
              <a:t> </a:t>
            </a:r>
            <a:endParaRPr lang="en-US" altLang="en-US" sz="2000" b="0">
              <a:latin typeface="宋体" panose="02010600030101010101" pitchFamily="2" charset="-122"/>
            </a:endParaRPr>
          </a:p>
        </p:txBody>
      </p:sp>
      <p:pic>
        <p:nvPicPr>
          <p:cNvPr id="6" name="图片 5"/>
          <p:cNvPicPr/>
          <p:nvPr/>
        </p:nvPicPr>
        <p:blipFill>
          <a:blip r:embed="rId3"/>
          <a:stretch>
            <a:fillRect/>
          </a:stretch>
        </p:blipFill>
        <p:spPr>
          <a:xfrm>
            <a:off x="2711450" y="2096770"/>
            <a:ext cx="930275" cy="327660"/>
          </a:xfrm>
          <a:prstGeom prst="rect">
            <a:avLst/>
          </a:prstGeom>
          <a:noFill/>
          <a:ln w="9525">
            <a:noFill/>
          </a:ln>
        </p:spPr>
      </p:pic>
      <p:sp>
        <p:nvSpPr>
          <p:cNvPr id="133" name="文本框 132"/>
          <p:cNvSpPr txBox="1"/>
          <p:nvPr/>
        </p:nvSpPr>
        <p:spPr>
          <a:xfrm>
            <a:off x="3924617" y="1960562"/>
            <a:ext cx="5080000" cy="706755"/>
          </a:xfrm>
          <a:prstGeom prst="rect">
            <a:avLst/>
          </a:prstGeom>
          <a:noFill/>
          <a:ln w="9525">
            <a:noFill/>
          </a:ln>
        </p:spPr>
        <p:txBody>
          <a:bodyPr>
            <a:spAutoFit/>
          </a:bodyPr>
          <a:p>
            <a:pPr marL="0" indent="0" eaLnBrk="1" latinLnBrk="0" hangingPunct="1"/>
            <a:r>
              <a:rPr lang="zh-CN" sz="2000" b="0">
                <a:ea typeface="宋体" panose="02010600030101010101" pitchFamily="2" charset="-122"/>
              </a:rPr>
              <a:t>选择区域：用于确定拖动鼠标时选择区域的形态。</a:t>
            </a:r>
            <a:endParaRPr lang="zh-CN" altLang="en-US" sz="2000" b="0">
              <a:ea typeface="宋体" panose="02010600030101010101" pitchFamily="2" charset="-122"/>
            </a:endParaRPr>
          </a:p>
        </p:txBody>
      </p:sp>
      <p:pic>
        <p:nvPicPr>
          <p:cNvPr id="7" name="图片 6"/>
          <p:cNvPicPr/>
          <p:nvPr/>
        </p:nvPicPr>
        <p:blipFill>
          <a:blip r:embed="rId4"/>
          <a:stretch>
            <a:fillRect/>
          </a:stretch>
        </p:blipFill>
        <p:spPr>
          <a:xfrm>
            <a:off x="2711767" y="2784792"/>
            <a:ext cx="314325" cy="295275"/>
          </a:xfrm>
          <a:prstGeom prst="rect">
            <a:avLst/>
          </a:prstGeom>
          <a:noFill/>
          <a:ln w="9525">
            <a:noFill/>
          </a:ln>
        </p:spPr>
      </p:pic>
      <p:sp>
        <p:nvSpPr>
          <p:cNvPr id="134" name="文本框 133"/>
          <p:cNvSpPr txBox="1"/>
          <p:nvPr/>
        </p:nvSpPr>
        <p:spPr>
          <a:xfrm>
            <a:off x="3924300" y="2424430"/>
            <a:ext cx="6848475" cy="1630045"/>
          </a:xfrm>
          <a:prstGeom prst="rect">
            <a:avLst/>
          </a:prstGeom>
          <a:noFill/>
          <a:ln w="9525">
            <a:noFill/>
          </a:ln>
        </p:spPr>
        <p:txBody>
          <a:bodyPr wrap="square">
            <a:spAutoFit/>
          </a:bodyPr>
          <a:p>
            <a:pPr marL="0" indent="304800"/>
            <a:r>
              <a:rPr lang="zh-CN" sz="2000" b="0">
                <a:ea typeface="宋体" panose="02010600030101010101" pitchFamily="2" charset="-122"/>
              </a:rPr>
              <a:t>窗口/交叉：用于控制选择方式。按下该按钮，此时为窗口选择方式，这时只有选择区域内的对象才会被选择；弹起该按钮，此时为交叉选择方式，这时选择区域和被选择虚线框碰到的对象都会被选择。</a:t>
            </a:r>
            <a:endParaRPr lang="zh-CN" altLang="en-US" sz="2000" b="0">
              <a:ea typeface="宋体" panose="02010600030101010101" pitchFamily="2" charset="-122"/>
            </a:endParaRPr>
          </a:p>
        </p:txBody>
      </p:sp>
      <p:pic>
        <p:nvPicPr>
          <p:cNvPr id="8" name="图片 7"/>
          <p:cNvPicPr/>
          <p:nvPr/>
        </p:nvPicPr>
        <p:blipFill>
          <a:blip r:embed="rId5"/>
          <a:stretch>
            <a:fillRect/>
          </a:stretch>
        </p:blipFill>
        <p:spPr>
          <a:xfrm>
            <a:off x="2711767" y="4048442"/>
            <a:ext cx="314325" cy="314325"/>
          </a:xfrm>
          <a:prstGeom prst="rect">
            <a:avLst/>
          </a:prstGeom>
          <a:noFill/>
          <a:ln w="9525">
            <a:noFill/>
          </a:ln>
        </p:spPr>
      </p:pic>
      <p:sp>
        <p:nvSpPr>
          <p:cNvPr id="135" name="文本框 134"/>
          <p:cNvSpPr txBox="1"/>
          <p:nvPr/>
        </p:nvSpPr>
        <p:spPr>
          <a:xfrm>
            <a:off x="3924300" y="4048125"/>
            <a:ext cx="6970395" cy="706755"/>
          </a:xfrm>
          <a:prstGeom prst="rect">
            <a:avLst/>
          </a:prstGeom>
          <a:noFill/>
          <a:ln w="9525">
            <a:noFill/>
          </a:ln>
        </p:spPr>
        <p:txBody>
          <a:bodyPr wrap="square">
            <a:spAutoFit/>
          </a:bodyPr>
          <a:p>
            <a:pPr marL="0" indent="0" eaLnBrk="1" latinLnBrk="0" hangingPunct="1"/>
            <a:r>
              <a:rPr lang="zh-CN" sz="2000" b="0">
                <a:ea typeface="宋体" panose="02010600030101010101" pitchFamily="2" charset="-122"/>
              </a:rPr>
              <a:t>选择并移动：可以使用它选择对象或移动已经选择的对象，快捷键是W。</a:t>
            </a:r>
            <a:endParaRPr lang="zh-CN" altLang="en-US" sz="2000" b="0">
              <a:ea typeface="宋体" panose="02010600030101010101" pitchFamily="2" charset="-122"/>
            </a:endParaRPr>
          </a:p>
        </p:txBody>
      </p:sp>
      <p:pic>
        <p:nvPicPr>
          <p:cNvPr id="10" name="图片 9"/>
          <p:cNvPicPr/>
          <p:nvPr/>
        </p:nvPicPr>
        <p:blipFill>
          <a:blip r:embed="rId6"/>
          <a:stretch>
            <a:fillRect/>
          </a:stretch>
        </p:blipFill>
        <p:spPr>
          <a:xfrm>
            <a:off x="2711767" y="4919027"/>
            <a:ext cx="314325" cy="333375"/>
          </a:xfrm>
          <a:prstGeom prst="rect">
            <a:avLst/>
          </a:prstGeom>
          <a:noFill/>
          <a:ln w="9525">
            <a:noFill/>
          </a:ln>
        </p:spPr>
      </p:pic>
      <p:sp>
        <p:nvSpPr>
          <p:cNvPr id="136" name="文本框 135"/>
          <p:cNvSpPr txBox="1"/>
          <p:nvPr/>
        </p:nvSpPr>
        <p:spPr>
          <a:xfrm>
            <a:off x="3924300" y="4852670"/>
            <a:ext cx="6970395" cy="706755"/>
          </a:xfrm>
          <a:prstGeom prst="rect">
            <a:avLst/>
          </a:prstGeom>
          <a:noFill/>
          <a:ln w="9525">
            <a:noFill/>
          </a:ln>
        </p:spPr>
        <p:txBody>
          <a:bodyPr wrap="square">
            <a:spAutoFit/>
          </a:bodyPr>
          <a:p>
            <a:pPr marL="0" indent="0" eaLnBrk="1" latinLnBrk="0" hangingPunct="1"/>
            <a:r>
              <a:rPr lang="zh-CN" sz="2000" b="0">
                <a:ea typeface="宋体" panose="02010600030101010101" pitchFamily="2" charset="-122"/>
              </a:rPr>
              <a:t>选择并旋转：可以使用它选择对象或旋转已经选择的对象，快捷键是E。</a:t>
            </a:r>
            <a:endParaRPr lang="zh-CN" altLang="en-US" sz="2000" b="0">
              <a:ea typeface="宋体" panose="02010600030101010101" pitchFamily="2" charset="-122"/>
            </a:endParaRPr>
          </a:p>
        </p:txBody>
      </p:sp>
      <p:pic>
        <p:nvPicPr>
          <p:cNvPr id="11" name="图片 10"/>
          <p:cNvPicPr/>
          <p:nvPr/>
        </p:nvPicPr>
        <p:blipFill>
          <a:blip r:embed="rId7"/>
          <a:stretch>
            <a:fillRect/>
          </a:stretch>
        </p:blipFill>
        <p:spPr>
          <a:xfrm>
            <a:off x="2711767" y="5808027"/>
            <a:ext cx="314325" cy="333375"/>
          </a:xfrm>
          <a:prstGeom prst="rect">
            <a:avLst/>
          </a:prstGeom>
          <a:noFill/>
          <a:ln w="9525">
            <a:noFill/>
          </a:ln>
        </p:spPr>
      </p:pic>
      <p:sp>
        <p:nvSpPr>
          <p:cNvPr id="137" name="文本框 136"/>
          <p:cNvSpPr txBox="1"/>
          <p:nvPr/>
        </p:nvSpPr>
        <p:spPr>
          <a:xfrm>
            <a:off x="3924935" y="5426075"/>
            <a:ext cx="6969760" cy="1322070"/>
          </a:xfrm>
          <a:prstGeom prst="rect">
            <a:avLst/>
          </a:prstGeom>
          <a:noFill/>
          <a:ln w="9525">
            <a:noFill/>
          </a:ln>
        </p:spPr>
        <p:txBody>
          <a:bodyPr wrap="square">
            <a:spAutoFit/>
          </a:bodyPr>
          <a:p>
            <a:pPr marL="0" indent="304800"/>
            <a:r>
              <a:rPr lang="zh-CN" sz="2000" b="0">
                <a:ea typeface="宋体" panose="02010600030101010101" pitchFamily="2" charset="-122"/>
              </a:rPr>
              <a:t>选择并缩放：可以更改对象的大小，同时具有选择功能，它有三种缩放形式分别是均匀缩放、非均匀缩放和挤压，快捷键是R。</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7" name="文本框 136"/>
          <p:cNvSpPr txBox="1"/>
          <p:nvPr/>
        </p:nvSpPr>
        <p:spPr>
          <a:xfrm>
            <a:off x="2357120" y="1176020"/>
            <a:ext cx="8839200" cy="1322070"/>
          </a:xfrm>
          <a:prstGeom prst="rect">
            <a:avLst/>
          </a:prstGeom>
          <a:noFill/>
          <a:ln w="9525">
            <a:noFill/>
          </a:ln>
        </p:spPr>
        <p:txBody>
          <a:bodyPr wrap="square">
            <a:spAutoFit/>
          </a:bodyPr>
          <a:p>
            <a:pPr marL="0" indent="306070"/>
            <a:r>
              <a:rPr lang="zh-CN" sz="2000" b="1">
                <a:ea typeface="宋体" panose="02010600030101010101" pitchFamily="2" charset="-122"/>
              </a:rPr>
              <a:t>2.2  选择对象的基本操作</a:t>
            </a:r>
            <a:r>
              <a:rPr lang="zh-CN" sz="2000" b="0">
                <a:ea typeface="宋体" panose="02010600030101010101" pitchFamily="2" charset="-122"/>
              </a:rPr>
              <a:t>单击选择操作对象是最基本的方法，可以选择一个对象，也可以选择多个对象。单击选择操作对象可以使用的主工具栏命令按钮有：选择对象按钮、选择并移动按钮、选择并旋转按钮、选择并均匀缩放按钮和选择并操控按钮等。</a:t>
            </a:r>
            <a:endParaRPr lang="zh-CN" altLang="en-US" sz="2000"/>
          </a:p>
        </p:txBody>
      </p:sp>
      <p:sp>
        <p:nvSpPr>
          <p:cNvPr id="2" name="文本框 1"/>
          <p:cNvSpPr txBox="1"/>
          <p:nvPr/>
        </p:nvSpPr>
        <p:spPr>
          <a:xfrm>
            <a:off x="2465070" y="2512060"/>
            <a:ext cx="9004935" cy="923290"/>
          </a:xfrm>
          <a:prstGeom prst="rect">
            <a:avLst/>
          </a:prstGeom>
          <a:noFill/>
        </p:spPr>
        <p:txBody>
          <a:bodyPr wrap="square" lIns="0" tIns="0" rIns="0" bIns="0" rtlCol="0" anchor="t">
            <a:spAutoFit/>
          </a:bodyPr>
          <a:p>
            <a:pPr marL="0" indent="304800"/>
            <a:r>
              <a:rPr lang="zh-CN" sz="2000">
                <a:sym typeface="+mn-ea"/>
              </a:rPr>
              <a:t>1.选择单个操作对象首先在主工具栏中选择一个工具按钮，然后将鼠标指针移到要选择的物体上，当鼠标指针变为十字光标时，单击该物体即可选中一个操作对象。</a:t>
            </a:r>
            <a:endParaRPr lang="zh-CN" altLang="en-US" sz="2000" b="1" dirty="0" smtClean="0">
              <a:solidFill>
                <a:schemeClr val="accent6"/>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2524125" y="3769360"/>
            <a:ext cx="4472940" cy="2604135"/>
          </a:xfrm>
          <a:prstGeom prst="rect">
            <a:avLst/>
          </a:prstGeom>
          <a:noFill/>
          <a:ln w="9525">
            <a:noFill/>
          </a:ln>
        </p:spPr>
      </p:pic>
      <p:pic>
        <p:nvPicPr>
          <p:cNvPr id="4" name="图片 3"/>
          <p:cNvPicPr/>
          <p:nvPr/>
        </p:nvPicPr>
        <p:blipFill>
          <a:blip r:embed="rId3"/>
          <a:stretch>
            <a:fillRect/>
          </a:stretch>
        </p:blipFill>
        <p:spPr>
          <a:xfrm>
            <a:off x="7571105" y="3683635"/>
            <a:ext cx="3898900" cy="2627630"/>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文本框 3"/>
          <p:cNvSpPr txBox="1"/>
          <p:nvPr/>
        </p:nvSpPr>
        <p:spPr>
          <a:xfrm>
            <a:off x="2548255" y="1287145"/>
            <a:ext cx="9218930" cy="2861310"/>
          </a:xfrm>
          <a:prstGeom prst="rect">
            <a:avLst/>
          </a:prstGeom>
          <a:noFill/>
          <a:ln w="9525">
            <a:noFill/>
          </a:ln>
        </p:spPr>
        <p:txBody>
          <a:bodyPr wrap="square">
            <a:spAutoFit/>
          </a:bodyPr>
          <a:p>
            <a:pPr marL="0" indent="304800"/>
            <a:r>
              <a:rPr lang="zh-CN" sz="2000" b="0">
                <a:ea typeface="宋体" panose="02010600030101010101" pitchFamily="2" charset="-122"/>
              </a:rPr>
              <a:t>2.选择多个操作对象建模时有时需对多个物体进行操作，必须同时选择要操作的多个物体。通常将这些同时选择的多个物体称为一个选择集。要选择多个操作对象，首先单击要选择的第一个物体，然后按住Ctrl键，再单击要选择的其他物体，就可将其增加到操作对象的选择集中。当选择了一个或多个操作对象后，若要取消所选择的全部对象，单击视图中的空白位置即可。在操作对象的选择集中，如果要增加其他物体，按住Ctrl键，再单击视图中的其他物体即可；如果要取消选择集中的某些物体，按住Ctrl键，再单击选择集中要取消选择的物体，即可将这些物体从选择集中去掉。</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9" name="文本框 138"/>
          <p:cNvSpPr txBox="1"/>
          <p:nvPr/>
        </p:nvSpPr>
        <p:spPr>
          <a:xfrm>
            <a:off x="2710815" y="1144270"/>
            <a:ext cx="9195435" cy="2861310"/>
          </a:xfrm>
          <a:prstGeom prst="rect">
            <a:avLst/>
          </a:prstGeom>
          <a:noFill/>
          <a:ln w="9525">
            <a:noFill/>
          </a:ln>
        </p:spPr>
        <p:txBody>
          <a:bodyPr wrap="square">
            <a:spAutoFit/>
          </a:bodyPr>
          <a:p>
            <a:pPr marL="0" indent="0" eaLnBrk="1" latinLnBrk="0" hangingPunct="1"/>
            <a:r>
              <a:rPr lang="zh-CN" sz="2000" b="1">
                <a:ea typeface="宋体" panose="02010600030101010101" pitchFamily="2" charset="-122"/>
              </a:rPr>
              <a:t>2.3  选择区域</a:t>
            </a:r>
            <a:r>
              <a:rPr lang="zh-CN" sz="2000" b="0">
                <a:ea typeface="宋体" panose="02010600030101010101" pitchFamily="2" charset="-122"/>
              </a:rPr>
              <a:t>选择区域操作对象是指在视图中定义一个区域选择要操作的物体。定义的区域可以有不同的形状。利用框选方法是将选框区域内的物体作为选择操作对象，还是将选框区域所接触到的物体作为选择操作对象，要根据选择模式确定。</a:t>
            </a:r>
            <a:r>
              <a:rPr lang="en-US" sz="2000" b="0">
                <a:latin typeface="宋体" panose="02010600030101010101" pitchFamily="2" charset="-122"/>
              </a:rPr>
              <a:t> </a:t>
            </a:r>
            <a:r>
              <a:rPr lang="zh-CN" sz="2000" b="0">
                <a:ea typeface="宋体" panose="02010600030101010101" pitchFamily="2" charset="-122"/>
              </a:rPr>
              <a:t>区域形状框选的区域有多种不同的形状，利用主工具栏中的矩形选择区域按钮，可以选择不同区域形状的按钮。选择的方法是，将鼠标指针移到主工具栏中的按钮上，按下鼠标左键，就会弹出其他工具按钮，再将鼠标指针拖曳到要选择的按钮上，释放鼠标按键后，即选中了该区域形状的按钮。</a:t>
            </a:r>
            <a:endParaRPr lang="zh-CN" altLang="en-US" sz="2000"/>
          </a:p>
        </p:txBody>
      </p:sp>
      <p:pic>
        <p:nvPicPr>
          <p:cNvPr id="144" name="图片 143"/>
          <p:cNvPicPr/>
          <p:nvPr/>
        </p:nvPicPr>
        <p:blipFill>
          <a:blip r:embed="rId2"/>
          <a:stretch>
            <a:fillRect/>
          </a:stretch>
        </p:blipFill>
        <p:spPr>
          <a:xfrm>
            <a:off x="2846705" y="4144327"/>
            <a:ext cx="314325" cy="314325"/>
          </a:xfrm>
          <a:prstGeom prst="rect">
            <a:avLst/>
          </a:prstGeom>
          <a:noFill/>
          <a:ln w="9525">
            <a:noFill/>
          </a:ln>
        </p:spPr>
      </p:pic>
      <p:sp>
        <p:nvSpPr>
          <p:cNvPr id="145" name="文本框 144"/>
          <p:cNvSpPr txBox="1"/>
          <p:nvPr/>
        </p:nvSpPr>
        <p:spPr>
          <a:xfrm>
            <a:off x="3408045" y="4082415"/>
            <a:ext cx="8359775" cy="1014730"/>
          </a:xfrm>
          <a:prstGeom prst="rect">
            <a:avLst/>
          </a:prstGeom>
          <a:noFill/>
          <a:ln w="9525">
            <a:noFill/>
          </a:ln>
        </p:spPr>
        <p:txBody>
          <a:bodyPr wrap="square">
            <a:spAutoFit/>
          </a:bodyPr>
          <a:p>
            <a:pPr marL="0" indent="304800"/>
            <a:r>
              <a:rPr lang="en-US" sz="2000" b="0">
                <a:latin typeface="宋体" panose="02010600030101010101" pitchFamily="2" charset="-122"/>
              </a:rPr>
              <a:t>  </a:t>
            </a:r>
            <a:r>
              <a:rPr lang="zh-CN" sz="2000" b="0">
                <a:ea typeface="宋体" panose="02010600030101010101" pitchFamily="2" charset="-122"/>
              </a:rPr>
              <a:t>矩形选择区域按钮：选择该按钮后，在视图中单击并拖曳光标可以定义一个矩形选择区域，框选在矩形区域中的物体都将被选中。这种选择方式是3DS MAX默认的区域选择方式。</a:t>
            </a:r>
            <a:endParaRPr lang="zh-CN" altLang="en-US" sz="2000"/>
          </a:p>
        </p:txBody>
      </p:sp>
      <p:pic>
        <p:nvPicPr>
          <p:cNvPr id="2" name="图片 1"/>
          <p:cNvPicPr/>
          <p:nvPr/>
        </p:nvPicPr>
        <p:blipFill>
          <a:blip r:embed="rId3"/>
          <a:stretch>
            <a:fillRect/>
          </a:stretch>
        </p:blipFill>
        <p:spPr>
          <a:xfrm>
            <a:off x="2846705" y="5262562"/>
            <a:ext cx="314325" cy="304800"/>
          </a:xfrm>
          <a:prstGeom prst="rect">
            <a:avLst/>
          </a:prstGeom>
          <a:noFill/>
          <a:ln w="9525">
            <a:noFill/>
          </a:ln>
        </p:spPr>
      </p:pic>
      <p:sp>
        <p:nvSpPr>
          <p:cNvPr id="146" name="文本框 145"/>
          <p:cNvSpPr txBox="1"/>
          <p:nvPr/>
        </p:nvSpPr>
        <p:spPr>
          <a:xfrm>
            <a:off x="3556000" y="5097145"/>
            <a:ext cx="8128000" cy="1322070"/>
          </a:xfrm>
          <a:prstGeom prst="rect">
            <a:avLst/>
          </a:prstGeom>
          <a:noFill/>
          <a:ln w="9525">
            <a:noFill/>
          </a:ln>
        </p:spPr>
        <p:txBody>
          <a:bodyPr wrap="square">
            <a:spAutoFit/>
          </a:bodyPr>
          <a:p>
            <a:pPr marL="0" indent="0" eaLnBrk="1" latinLnBrk="0" hangingPunct="1"/>
            <a:r>
              <a:rPr lang="en-US" altLang="zh-CN" sz="2000" b="0">
                <a:ea typeface="宋体" panose="02010600030101010101" pitchFamily="2" charset="-122"/>
              </a:rPr>
              <a:t>        </a:t>
            </a:r>
            <a:r>
              <a:rPr lang="zh-CN" sz="2000" b="0">
                <a:ea typeface="宋体" panose="02010600030101010101" pitchFamily="2" charset="-122"/>
              </a:rPr>
              <a:t>圆形选择区域按钮：选择该按钮后，在视图中单击并拖曳光标可以定义一个圆形选择区域，框选在圆形区域中的物体都将被选中。圆形选择区域的圆心是在按下鼠标左键的位置上，拖曳鼠标指针时，选择的区域是以圆心为中心向外延伸的。</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6" name="图片 145"/>
          <p:cNvPicPr/>
          <p:nvPr/>
        </p:nvPicPr>
        <p:blipFill>
          <a:blip r:embed="rId2"/>
          <a:stretch>
            <a:fillRect/>
          </a:stretch>
        </p:blipFill>
        <p:spPr>
          <a:xfrm>
            <a:off x="2508885" y="1562100"/>
            <a:ext cx="314325" cy="285750"/>
          </a:xfrm>
          <a:prstGeom prst="rect">
            <a:avLst/>
          </a:prstGeom>
          <a:noFill/>
          <a:ln w="9525">
            <a:noFill/>
          </a:ln>
        </p:spPr>
      </p:pic>
      <p:sp>
        <p:nvSpPr>
          <p:cNvPr id="147" name="文本框 146"/>
          <p:cNvSpPr txBox="1"/>
          <p:nvPr/>
        </p:nvSpPr>
        <p:spPr>
          <a:xfrm>
            <a:off x="3434080" y="1562100"/>
            <a:ext cx="8141335" cy="1630045"/>
          </a:xfrm>
          <a:prstGeom prst="rect">
            <a:avLst/>
          </a:prstGeom>
          <a:noFill/>
          <a:ln w="9525">
            <a:noFill/>
          </a:ln>
        </p:spPr>
        <p:txBody>
          <a:bodyPr wrap="square">
            <a:spAutoFit/>
          </a:bodyPr>
          <a:p>
            <a:pPr marL="0" indent="304800"/>
            <a:r>
              <a:rPr lang="en-US" sz="2000" b="0">
                <a:latin typeface="宋体" panose="02010600030101010101" pitchFamily="2" charset="-122"/>
              </a:rPr>
              <a:t> </a:t>
            </a:r>
            <a:r>
              <a:rPr lang="zh-CN" sz="2000" b="0">
                <a:ea typeface="宋体" panose="02010600030101010101" pitchFamily="2" charset="-122"/>
              </a:rPr>
              <a:t>围栏式选择区域按钮。选择该按钮后，在视图中单击并拖曳光标可以定义出选区的第一段，再移动鼠标指针并单击，可以定义出选区的其他若干边界段，然后双击或将鼠标指针移到起始点处单击即可封闭选区，定义一个多边形的选择区域，框选在多边形区域中的物体都将被选中。这种方式适合于选择不规则区域内的物体。</a:t>
            </a:r>
            <a:endParaRPr lang="zh-CN" altLang="en-US" sz="2000"/>
          </a:p>
        </p:txBody>
      </p:sp>
      <p:pic>
        <p:nvPicPr>
          <p:cNvPr id="6" name="图片 5"/>
          <p:cNvPicPr/>
          <p:nvPr/>
        </p:nvPicPr>
        <p:blipFill>
          <a:blip r:embed="rId3"/>
          <a:stretch>
            <a:fillRect/>
          </a:stretch>
        </p:blipFill>
        <p:spPr>
          <a:xfrm>
            <a:off x="2508885" y="3286760"/>
            <a:ext cx="314325" cy="285750"/>
          </a:xfrm>
          <a:prstGeom prst="rect">
            <a:avLst/>
          </a:prstGeom>
          <a:noFill/>
          <a:ln w="9525">
            <a:noFill/>
          </a:ln>
        </p:spPr>
      </p:pic>
      <p:sp>
        <p:nvSpPr>
          <p:cNvPr id="148" name="文本框 147"/>
          <p:cNvSpPr txBox="1"/>
          <p:nvPr/>
        </p:nvSpPr>
        <p:spPr>
          <a:xfrm>
            <a:off x="3434080" y="2974975"/>
            <a:ext cx="8350885" cy="1938020"/>
          </a:xfrm>
          <a:prstGeom prst="rect">
            <a:avLst/>
          </a:prstGeom>
          <a:noFill/>
          <a:ln w="9525">
            <a:noFill/>
          </a:ln>
        </p:spPr>
        <p:txBody>
          <a:bodyPr wrap="square">
            <a:spAutoFit/>
          </a:bodyPr>
          <a:p>
            <a:pPr marL="0" indent="304800"/>
            <a:r>
              <a:rPr lang="en-US" sz="2000" b="0">
                <a:latin typeface="宋体" panose="02010600030101010101" pitchFamily="2" charset="-122"/>
              </a:rPr>
              <a:t> </a:t>
            </a:r>
            <a:r>
              <a:rPr lang="zh-CN" sz="2000" b="0">
                <a:ea typeface="宋体" panose="02010600030101010101" pitchFamily="2" charset="-122"/>
              </a:rPr>
              <a:t>套索式选择区域按钮。选择该按钮后，在视图中单击并拖曳光标可以拖出一个不规则的封闭曲线，继续拖曳鼠标指针到适当的位置后，再释放鼠标按键，即可定义出一个封闭的曲线选择区域，框选在封闭曲线区域中的物体都将被选中。这种方式适合于选择不规则区域内的物体，并提高了一次选中所有需要选择物体的成功率，使区域选择的功能更强大。</a:t>
            </a:r>
            <a:r>
              <a:rPr lang="en-US" sz="2000" b="0">
                <a:latin typeface="宋体" panose="02010600030101010101" pitchFamily="2" charset="-122"/>
              </a:rPr>
              <a:t>  </a:t>
            </a:r>
            <a:endParaRPr lang="zh-CN" altLang="en-US" sz="2000"/>
          </a:p>
        </p:txBody>
      </p:sp>
      <p:pic>
        <p:nvPicPr>
          <p:cNvPr id="7" name="图片 6"/>
          <p:cNvPicPr/>
          <p:nvPr/>
        </p:nvPicPr>
        <p:blipFill>
          <a:blip r:embed="rId4"/>
          <a:stretch>
            <a:fillRect/>
          </a:stretch>
        </p:blipFill>
        <p:spPr>
          <a:xfrm>
            <a:off x="2508885" y="5160645"/>
            <a:ext cx="314325" cy="304800"/>
          </a:xfrm>
          <a:prstGeom prst="rect">
            <a:avLst/>
          </a:prstGeom>
          <a:noFill/>
          <a:ln w="9525">
            <a:noFill/>
          </a:ln>
        </p:spPr>
      </p:pic>
      <p:sp>
        <p:nvSpPr>
          <p:cNvPr id="149" name="文本框 148"/>
          <p:cNvSpPr txBox="1"/>
          <p:nvPr/>
        </p:nvSpPr>
        <p:spPr>
          <a:xfrm>
            <a:off x="3515995" y="4652010"/>
            <a:ext cx="8155305" cy="1014730"/>
          </a:xfrm>
          <a:prstGeom prst="rect">
            <a:avLst/>
          </a:prstGeom>
          <a:noFill/>
          <a:ln w="9525">
            <a:noFill/>
          </a:ln>
        </p:spPr>
        <p:txBody>
          <a:bodyPr wrap="square">
            <a:spAutoFit/>
          </a:bodyPr>
          <a:p>
            <a:pPr marL="0" indent="0"/>
            <a:r>
              <a:rPr lang="en-US" sz="2000" b="0">
                <a:latin typeface="宋体" panose="02010600030101010101" pitchFamily="2" charset="-122"/>
              </a:rPr>
              <a:t> </a:t>
            </a:r>
            <a:r>
              <a:rPr lang="zh-CN" sz="2000" b="0">
                <a:ea typeface="宋体" panose="02010600030101010101" pitchFamily="2" charset="-122"/>
              </a:rPr>
              <a:t>绘制区域选择，在视图中单击并拖曳鼠标，所经过的区域对象或子对象将被添加到选择集中。</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9" name="文本框 148"/>
          <p:cNvSpPr txBox="1"/>
          <p:nvPr/>
        </p:nvSpPr>
        <p:spPr>
          <a:xfrm>
            <a:off x="2069782" y="1203642"/>
            <a:ext cx="5080000" cy="398780"/>
          </a:xfrm>
          <a:prstGeom prst="rect">
            <a:avLst/>
          </a:prstGeom>
          <a:noFill/>
          <a:ln w="9525">
            <a:noFill/>
          </a:ln>
        </p:spPr>
        <p:txBody>
          <a:bodyPr>
            <a:spAutoFit/>
          </a:bodyPr>
          <a:p>
            <a:pPr marL="0" indent="306070"/>
            <a:r>
              <a:rPr lang="zh-CN" sz="2000" b="1">
                <a:ea typeface="宋体" panose="02010600030101010101" pitchFamily="2" charset="-122"/>
              </a:rPr>
              <a:t>2.4选择并移动</a:t>
            </a:r>
            <a:endParaRPr lang="zh-CN" altLang="en-US" sz="2000" b="1">
              <a:ea typeface="宋体" panose="02010600030101010101" pitchFamily="2" charset="-122"/>
            </a:endParaRPr>
          </a:p>
        </p:txBody>
      </p:sp>
      <p:sp>
        <p:nvSpPr>
          <p:cNvPr id="150" name="文本框 149"/>
          <p:cNvSpPr txBox="1"/>
          <p:nvPr/>
        </p:nvSpPr>
        <p:spPr>
          <a:xfrm>
            <a:off x="2491422" y="4078287"/>
            <a:ext cx="5080000" cy="706755"/>
          </a:xfrm>
          <a:prstGeom prst="rect">
            <a:avLst/>
          </a:prstGeom>
          <a:noFill/>
          <a:ln w="9525">
            <a:noFill/>
          </a:ln>
        </p:spPr>
        <p:txBody>
          <a:bodyPr>
            <a:spAutoFit/>
          </a:bodyPr>
          <a:p>
            <a:pPr marL="0" indent="266700" algn="ctr"/>
            <a:r>
              <a:rPr lang="en-US" sz="2000" b="0">
                <a:latin typeface="宋体" panose="02010600030101010101" pitchFamily="2" charset="-122"/>
              </a:rPr>
              <a:t> </a:t>
            </a:r>
            <a:endParaRPr lang="en-US" altLang="en-US" sz="2000" b="0">
              <a:latin typeface="宋体" panose="02010600030101010101" pitchFamily="2" charset="-122"/>
            </a:endParaRPr>
          </a:p>
        </p:txBody>
      </p:sp>
      <p:sp>
        <p:nvSpPr>
          <p:cNvPr id="3" name="文本框 2"/>
          <p:cNvSpPr txBox="1"/>
          <p:nvPr/>
        </p:nvSpPr>
        <p:spPr>
          <a:xfrm>
            <a:off x="8504555" y="1838960"/>
            <a:ext cx="2467610" cy="2553335"/>
          </a:xfrm>
          <a:prstGeom prst="rect">
            <a:avLst/>
          </a:prstGeom>
          <a:noFill/>
          <a:ln w="9525">
            <a:noFill/>
          </a:ln>
        </p:spPr>
        <p:txBody>
          <a:bodyPr wrap="square">
            <a:spAutoFit/>
          </a:bodyPr>
          <a:p>
            <a:pPr marL="0" indent="267970"/>
            <a:r>
              <a:rPr lang="zh-CN" sz="2000" b="1">
                <a:ea typeface="楷体" panose="02010609060101010101" charset="-122"/>
              </a:rPr>
              <a:t>※技巧与提示：</a:t>
            </a:r>
            <a:r>
              <a:rPr lang="zh-CN" sz="2000" b="0">
                <a:ea typeface="楷体" panose="02010609060101010101" charset="-122"/>
              </a:rPr>
              <a:t>当图标正常显示时为三种颜色，x、y、z轴颜色分别为红、绿、蓝。当该坐标同时显示为红色，可在键盘按“x”键切换为正常坐标。</a:t>
            </a:r>
            <a:endParaRPr lang="zh-CN" altLang="en-US" sz="2000"/>
          </a:p>
        </p:txBody>
      </p:sp>
      <p:pic>
        <p:nvPicPr>
          <p:cNvPr id="7" name="图片 6"/>
          <p:cNvPicPr>
            <a:picLocks noChangeAspect="1"/>
          </p:cNvPicPr>
          <p:nvPr/>
        </p:nvPicPr>
        <p:blipFill>
          <a:blip r:embed="rId2"/>
          <a:stretch>
            <a:fillRect/>
          </a:stretch>
        </p:blipFill>
        <p:spPr>
          <a:xfrm>
            <a:off x="2421255" y="1825625"/>
            <a:ext cx="5883910" cy="3571240"/>
          </a:xfrm>
          <a:prstGeom prst="rect">
            <a:avLst/>
          </a:prstGeom>
        </p:spPr>
      </p:pic>
    </p:spTree>
  </p:cSld>
  <p:clrMapOvr>
    <a:masterClrMapping/>
  </p:clrMapOvr>
  <p:transition spd="slow" advClick="0" advTm="7054">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31545" y="1245198"/>
            <a:ext cx="4660490" cy="3770263"/>
          </a:xfrm>
          <a:prstGeom prst="rect">
            <a:avLst/>
          </a:prstGeom>
          <a:noFill/>
        </p:spPr>
        <p:txBody>
          <a:bodyPr wrap="square" rtlCol="0">
            <a:spAutoFit/>
          </a:bodyPr>
          <a:lstStyle/>
          <a:p>
            <a:r>
              <a:rPr lang="en-US" altLang="zh-CN" sz="23900">
                <a:solidFill>
                  <a:schemeClr val="tx1">
                    <a:alpha val="3000"/>
                  </a:schemeClr>
                </a:solidFill>
                <a:latin typeface="Arial Black" panose="020B0A04020102020204" pitchFamily="34" charset="0"/>
              </a:rPr>
              <a:t>01</a:t>
            </a:r>
            <a:endParaRPr lang="zh-CN" altLang="en-US" sz="23900">
              <a:solidFill>
                <a:schemeClr val="tx1">
                  <a:alpha val="3000"/>
                </a:schemeClr>
              </a:solidFill>
              <a:latin typeface="Arial Black" panose="020B0A04020102020204" pitchFamily="34" charset="0"/>
            </a:endParaRPr>
          </a:p>
        </p:txBody>
      </p:sp>
      <p:sp>
        <p:nvSpPr>
          <p:cNvPr id="6" name="任意多边形 5"/>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16200000" flipV="1">
            <a:off x="-529500" y="638885"/>
            <a:ext cx="2419074" cy="110320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877131" y="3008579"/>
            <a:ext cx="854721" cy="1015663"/>
          </a:xfrm>
          <a:prstGeom prst="rect">
            <a:avLst/>
          </a:prstGeom>
          <a:noFill/>
        </p:spPr>
        <p:txBody>
          <a:bodyPr wrap="none" rtlCol="0">
            <a:spAutoFit/>
          </a:bodyPr>
          <a:lstStyle/>
          <a:p>
            <a:r>
              <a:rPr lang="en-US" altLang="zh-CN" sz="6000">
                <a:solidFill>
                  <a:srgbClr val="3A3A3A"/>
                </a:solidFill>
                <a:latin typeface="Yu Gothic UI Light" panose="020B0300000000000000" pitchFamily="34" charset="-128"/>
                <a:ea typeface="Yu Gothic UI Light" panose="020B0300000000000000" pitchFamily="34" charset="-128"/>
              </a:rPr>
              <a:t>01</a:t>
            </a:r>
            <a:endParaRPr lang="zh-CN" altLang="en-US" sz="6000">
              <a:solidFill>
                <a:srgbClr val="3A3A3A"/>
              </a:solidFill>
              <a:latin typeface="Yu Gothic UI Light" panose="020B0300000000000000" pitchFamily="34" charset="-128"/>
              <a:ea typeface="Yu Gothic UI Light" panose="020B0300000000000000" pitchFamily="34" charset="-128"/>
            </a:endParaRPr>
          </a:p>
        </p:txBody>
      </p:sp>
      <p:sp>
        <p:nvSpPr>
          <p:cNvPr id="21" name="矩形 20"/>
          <p:cNvSpPr/>
          <p:nvPr/>
        </p:nvSpPr>
        <p:spPr>
          <a:xfrm>
            <a:off x="4084971" y="2922456"/>
            <a:ext cx="7434580" cy="922020"/>
          </a:xfrm>
          <a:prstGeom prst="rect">
            <a:avLst/>
          </a:prstGeom>
        </p:spPr>
        <p:txBody>
          <a:bodyPr wrap="none">
            <a:spAutoFit/>
          </a:bodyPr>
          <a:lstStyle/>
          <a:p>
            <a:pPr marL="0" lvl="1" algn="l"/>
            <a:r>
              <a:rPr lang="zh-CN" altLang="en-US" sz="5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3DS MAX2014的工作界面</a:t>
            </a:r>
            <a:endParaRPr lang="zh-CN" altLang="en-US" sz="5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cxnSp>
        <p:nvCxnSpPr>
          <p:cNvPr id="23" name="直接连接符 22"/>
          <p:cNvCxnSpPr/>
          <p:nvPr/>
        </p:nvCxnSpPr>
        <p:spPr>
          <a:xfrm flipH="1">
            <a:off x="3908382" y="280378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6619240" y="4024630"/>
            <a:ext cx="2176145" cy="271780"/>
          </a:xfrm>
          <a:prstGeom prst="roundRect">
            <a:avLst>
              <a:gd name="adj" fmla="val 5000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任意多边形 32"/>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6878">
        <p:random/>
      </p:transition>
    </mc:Choice>
    <mc:Fallback>
      <p:transition spd="slow" advTm="687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right)">
                                      <p:cBhvr>
                                        <p:cTn id="19" dur="500"/>
                                        <p:tgtEl>
                                          <p:spTgt spid="33"/>
                                        </p:tgtEl>
                                      </p:cBhvr>
                                    </p:animEffect>
                                  </p:childTnLst>
                                </p:cTn>
                              </p:par>
                              <p:par>
                                <p:cTn id="20" presetID="16" presetClass="entr" presetSubtype="21" fill="hold" grpId="7"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2" presetClass="entr" presetSubtype="4" fill="hold" grpId="3"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par>
                                <p:cTn id="27" presetID="1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ppt_y</p:attrName>
                                        </p:attrNameLst>
                                      </p:cBhvr>
                                      <p:tavLst>
                                        <p:tav tm="0">
                                          <p:val>
                                            <p:strVal val="#ppt_y+#ppt_h*1.125000"/>
                                          </p:val>
                                        </p:tav>
                                        <p:tav tm="100000">
                                          <p:val>
                                            <p:strVal val="#ppt_y"/>
                                          </p:val>
                                        </p:tav>
                                      </p:tavLst>
                                    </p:anim>
                                    <p:animEffect transition="in" filter="wipe(up)">
                                      <p:cBhvr>
                                        <p:cTn id="30" dur="500"/>
                                        <p:tgtEl>
                                          <p:spTgt spid="23"/>
                                        </p:tgtEl>
                                      </p:cBhvr>
                                    </p:animEffect>
                                  </p:childTnLst>
                                </p:cTn>
                              </p:par>
                            </p:childTnLst>
                          </p:cTn>
                        </p:par>
                        <p:par>
                          <p:cTn id="31" fill="hold">
                            <p:stCondLst>
                              <p:cond delay="2000"/>
                            </p:stCondLst>
                            <p:childTnLst>
                              <p:par>
                                <p:cTn id="32" presetID="18" presetClass="entr" presetSubtype="9" fill="hold" grpId="2"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trips(upLeft)">
                                      <p:cBhvr>
                                        <p:cTn id="34" dur="500"/>
                                        <p:tgtEl>
                                          <p:spTgt spid="21"/>
                                        </p:tgtEl>
                                      </p:cBhvr>
                                    </p:animEffect>
                                  </p:childTnLst>
                                </p:cTn>
                              </p:par>
                            </p:childTnLst>
                          </p:cTn>
                        </p:par>
                        <p:par>
                          <p:cTn id="35" fill="hold">
                            <p:stCondLst>
                              <p:cond delay="2500"/>
                            </p:stCondLst>
                            <p:childTnLst>
                              <p:par>
                                <p:cTn id="36" presetID="12" presetClass="entr" presetSubtype="4" fill="hold" grpId="7"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ppt_y</p:attrName>
                                        </p:attrNameLst>
                                      </p:cBhvr>
                                      <p:tavLst>
                                        <p:tav tm="0">
                                          <p:val>
                                            <p:strVal val="#ppt_y+#ppt_h*1.125000"/>
                                          </p:val>
                                        </p:tav>
                                        <p:tav tm="100000">
                                          <p:val>
                                            <p:strVal val="#ppt_y"/>
                                          </p:val>
                                        </p:tav>
                                      </p:tavLst>
                                    </p:anim>
                                    <p:animEffect transition="in" filter="wipe(up)">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5" grpId="2"/>
      <p:bldP spid="5" grpId="3"/>
      <p:bldP spid="5" grpId="4"/>
      <p:bldP spid="5" grpId="5"/>
      <p:bldP spid="5" grpId="6"/>
      <p:bldP spid="5" grpId="7"/>
      <p:bldP spid="6" grpId="0" animBg="1"/>
      <p:bldP spid="8" grpId="0" animBg="1"/>
      <p:bldP spid="18" grpId="0"/>
      <p:bldP spid="18" grpId="1"/>
      <p:bldP spid="18" grpId="2"/>
      <p:bldP spid="18" grpId="3"/>
      <p:bldP spid="21" grpId="0"/>
      <p:bldP spid="21" grpId="1"/>
      <p:bldP spid="21" grpId="2"/>
      <p:bldP spid="24" grpId="0" animBg="1"/>
      <p:bldP spid="24" grpId="1" animBg="1"/>
      <p:bldP spid="24" grpId="2" animBg="1"/>
      <p:bldP spid="24" grpId="3" animBg="1"/>
      <p:bldP spid="24" grpId="4" animBg="1"/>
      <p:bldP spid="24" grpId="5" animBg="1"/>
      <p:bldP spid="24" grpId="6" animBg="1"/>
      <p:bldP spid="24" grpId="7" bldLvl="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2" name="文本框 151"/>
          <p:cNvSpPr txBox="1"/>
          <p:nvPr/>
        </p:nvSpPr>
        <p:spPr>
          <a:xfrm>
            <a:off x="6825932" y="1264920"/>
            <a:ext cx="5080000" cy="2861310"/>
          </a:xfrm>
          <a:prstGeom prst="rect">
            <a:avLst/>
          </a:prstGeom>
          <a:noFill/>
          <a:ln w="9525">
            <a:noFill/>
          </a:ln>
        </p:spPr>
        <p:txBody>
          <a:bodyPr>
            <a:spAutoFit/>
          </a:bodyPr>
          <a:p>
            <a:pPr marL="0" indent="304800"/>
            <a:r>
              <a:rPr lang="zh-CN" sz="2000" b="0">
                <a:ea typeface="宋体" panose="02010600030101010101" pitchFamily="2" charset="-122"/>
              </a:rPr>
              <a:t>选择并移动工具：用于选择对象并移动选择对象。单击该按钮，然后选定要移动的对象，把视图中的对象拖曳到要求的位置。可按照工具栏中的约束轴进行对象的变换操作，如X、Y、Z或XY、YZ、XZ，也可以使用坐标轴来快速选择变换的约束轴。当选择任何变换工具后，坐标轴的标记没有改变，但是X轴、Y轴和Z轴的箭头分别变成了红色、绿色和蓝色。</a:t>
            </a:r>
            <a:endParaRPr lang="zh-CN" altLang="en-US" sz="2000" b="0">
              <a:ea typeface="宋体" panose="02010600030101010101" pitchFamily="2" charset="-122"/>
            </a:endParaRPr>
          </a:p>
        </p:txBody>
      </p:sp>
      <p:pic>
        <p:nvPicPr>
          <p:cNvPr id="2" name="图片 1"/>
          <p:cNvPicPr/>
          <p:nvPr/>
        </p:nvPicPr>
        <p:blipFill>
          <a:blip r:embed="rId2"/>
          <a:stretch>
            <a:fillRect/>
          </a:stretch>
        </p:blipFill>
        <p:spPr>
          <a:xfrm>
            <a:off x="3405187" y="1494790"/>
            <a:ext cx="2800350" cy="1238250"/>
          </a:xfrm>
          <a:prstGeom prst="rect">
            <a:avLst/>
          </a:prstGeom>
          <a:noFill/>
          <a:ln w="9525">
            <a:noFill/>
          </a:ln>
        </p:spPr>
      </p:pic>
      <p:sp>
        <p:nvSpPr>
          <p:cNvPr id="153" name="文本框 152"/>
          <p:cNvSpPr txBox="1"/>
          <p:nvPr/>
        </p:nvSpPr>
        <p:spPr>
          <a:xfrm>
            <a:off x="3404870" y="4392295"/>
            <a:ext cx="8087360" cy="1938020"/>
          </a:xfrm>
          <a:prstGeom prst="rect">
            <a:avLst/>
          </a:prstGeom>
          <a:noFill/>
          <a:ln w="9525">
            <a:noFill/>
          </a:ln>
        </p:spPr>
        <p:txBody>
          <a:bodyPr wrap="square">
            <a:spAutoFit/>
          </a:bodyPr>
          <a:p>
            <a:pPr marL="0" indent="266700" algn="l"/>
            <a:r>
              <a:rPr lang="en-US" altLang="zh-CN" sz="2000" b="0">
                <a:ea typeface="宋体" panose="02010600030101010101" pitchFamily="2" charset="-122"/>
              </a:rPr>
              <a:t>   </a:t>
            </a:r>
            <a:r>
              <a:rPr lang="zh-CN" sz="2000" b="0">
                <a:ea typeface="宋体" panose="02010600030101010101" pitchFamily="2" charset="-122"/>
              </a:rPr>
              <a:t>使用变换Gizmo，不需要事先在主工具栏中指定变换轴或变换平面，就可以在不同的变换轴或变换平面间快速且简便地切换。3DS MAX还允许用户精确输入用于变换的数字坐标或偏移量。先选择选择并移动按钮，   再在该按钮上单击鼠标右键，则弹出移动变换输入对话框。也可以在状态栏中键盘输入数值，它的功能类似于移动变换输入对话框，只需要通过一个按钮来切换绝对和偏移。</a:t>
            </a:r>
            <a:endParaRPr lang="zh-CN" altLang="en-US" sz="2000"/>
          </a:p>
        </p:txBody>
      </p:sp>
      <p:pic>
        <p:nvPicPr>
          <p:cNvPr id="3" name="图片 2"/>
          <p:cNvPicPr/>
          <p:nvPr/>
        </p:nvPicPr>
        <p:blipFill>
          <a:blip r:embed="rId3"/>
          <a:stretch>
            <a:fillRect/>
          </a:stretch>
        </p:blipFill>
        <p:spPr>
          <a:xfrm>
            <a:off x="3405187" y="4114800"/>
            <a:ext cx="2266950" cy="247650"/>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7" name="文本框 156"/>
          <p:cNvSpPr txBox="1"/>
          <p:nvPr/>
        </p:nvSpPr>
        <p:spPr>
          <a:xfrm>
            <a:off x="1681162" y="1025207"/>
            <a:ext cx="5080000" cy="398780"/>
          </a:xfrm>
          <a:prstGeom prst="rect">
            <a:avLst/>
          </a:prstGeom>
          <a:noFill/>
          <a:ln w="9525">
            <a:noFill/>
          </a:ln>
        </p:spPr>
        <p:txBody>
          <a:bodyPr>
            <a:spAutoFit/>
          </a:bodyPr>
          <a:p>
            <a:pPr marL="0" indent="306070"/>
            <a:r>
              <a:rPr lang="zh-CN" sz="2000" b="1">
                <a:ea typeface="宋体" panose="02010600030101010101" pitchFamily="2" charset="-122"/>
              </a:rPr>
              <a:t>2.5  选择并旋转</a:t>
            </a:r>
            <a:endParaRPr lang="zh-CN" altLang="en-US" sz="2000" b="1">
              <a:ea typeface="宋体" panose="02010600030101010101" pitchFamily="2" charset="-122"/>
            </a:endParaRPr>
          </a:p>
        </p:txBody>
      </p:sp>
      <p:pic>
        <p:nvPicPr>
          <p:cNvPr id="5" name="图片 4"/>
          <p:cNvPicPr/>
          <p:nvPr/>
        </p:nvPicPr>
        <p:blipFill>
          <a:blip r:embed="rId2"/>
          <a:stretch>
            <a:fillRect/>
          </a:stretch>
        </p:blipFill>
        <p:spPr>
          <a:xfrm>
            <a:off x="2148205" y="1785620"/>
            <a:ext cx="409575" cy="324485"/>
          </a:xfrm>
          <a:prstGeom prst="rect">
            <a:avLst/>
          </a:prstGeom>
          <a:noFill/>
          <a:ln w="9525">
            <a:noFill/>
          </a:ln>
        </p:spPr>
      </p:pic>
      <p:sp>
        <p:nvSpPr>
          <p:cNvPr id="158" name="文本框 157"/>
          <p:cNvSpPr txBox="1"/>
          <p:nvPr/>
        </p:nvSpPr>
        <p:spPr>
          <a:xfrm>
            <a:off x="2994025" y="1715770"/>
            <a:ext cx="8773795" cy="1014730"/>
          </a:xfrm>
          <a:prstGeom prst="rect">
            <a:avLst/>
          </a:prstGeom>
          <a:noFill/>
          <a:ln w="9525">
            <a:noFill/>
          </a:ln>
        </p:spPr>
        <p:txBody>
          <a:bodyPr wrap="square">
            <a:spAutoFit/>
          </a:bodyPr>
          <a:p>
            <a:pPr marL="0" indent="304800"/>
            <a:r>
              <a:rPr lang="en-US" altLang="zh-CN" sz="2000" b="0">
                <a:ea typeface="宋体" panose="02010600030101010101" pitchFamily="2" charset="-122"/>
              </a:rPr>
              <a:t>   </a:t>
            </a:r>
            <a:r>
              <a:rPr lang="zh-CN" sz="2000" b="0">
                <a:ea typeface="宋体" panose="02010600030101010101" pitchFamily="2" charset="-122"/>
              </a:rPr>
              <a:t>选择并旋转，用于对象的旋转。当旋转单个对象时，不需要先对它进行选择操作，当该按钮被激活时，在3DS MAX 2014中将显示旋转Gizmo，如图2-1-7所示。单击对象，向上或向下拖动鼠标即可旋转对象 。</a:t>
            </a:r>
            <a:endParaRPr lang="zh-CN" altLang="en-US" sz="2000" b="0">
              <a:ea typeface="宋体" panose="02010600030101010101" pitchFamily="2" charset="-122"/>
            </a:endParaRPr>
          </a:p>
        </p:txBody>
      </p:sp>
      <p:pic>
        <p:nvPicPr>
          <p:cNvPr id="6" name="图片 5"/>
          <p:cNvPicPr/>
          <p:nvPr/>
        </p:nvPicPr>
        <p:blipFill>
          <a:blip r:embed="rId3"/>
          <a:stretch>
            <a:fillRect/>
          </a:stretch>
        </p:blipFill>
        <p:spPr>
          <a:xfrm>
            <a:off x="2339022" y="3465512"/>
            <a:ext cx="4838700" cy="2581275"/>
          </a:xfrm>
          <a:prstGeom prst="rect">
            <a:avLst/>
          </a:prstGeom>
          <a:noFill/>
          <a:ln w="9525">
            <a:noFill/>
          </a:ln>
        </p:spPr>
      </p:pic>
      <p:pic>
        <p:nvPicPr>
          <p:cNvPr id="7" name="图片 6"/>
          <p:cNvPicPr/>
          <p:nvPr/>
        </p:nvPicPr>
        <p:blipFill>
          <a:blip r:embed="rId4"/>
          <a:stretch>
            <a:fillRect/>
          </a:stretch>
        </p:blipFill>
        <p:spPr>
          <a:xfrm>
            <a:off x="7571105" y="3522345"/>
            <a:ext cx="4334510" cy="2409825"/>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0" name="文本框 159"/>
          <p:cNvSpPr txBox="1"/>
          <p:nvPr/>
        </p:nvSpPr>
        <p:spPr>
          <a:xfrm>
            <a:off x="5829617" y="1259840"/>
            <a:ext cx="5080000" cy="706755"/>
          </a:xfrm>
          <a:prstGeom prst="rect">
            <a:avLst/>
          </a:prstGeom>
          <a:noFill/>
          <a:ln w="9525">
            <a:noFill/>
          </a:ln>
        </p:spPr>
        <p:txBody>
          <a:bodyPr>
            <a:spAutoFit/>
          </a:bodyPr>
          <a:p>
            <a:pPr marL="0" indent="304800"/>
            <a:r>
              <a:rPr lang="zh-CN" sz="2000" b="0">
                <a:ea typeface="宋体" panose="02010600030101010101" pitchFamily="2" charset="-122"/>
              </a:rPr>
              <a:t>单击选择并旋转按钮后，再在其上单击鼠标右键，会弹出一个旋转变换输入对话框，。</a:t>
            </a:r>
            <a:endParaRPr lang="zh-CN" altLang="en-US" sz="2000" b="0">
              <a:ea typeface="宋体" panose="02010600030101010101" pitchFamily="2" charset="-122"/>
            </a:endParaRPr>
          </a:p>
        </p:txBody>
      </p:sp>
      <p:pic>
        <p:nvPicPr>
          <p:cNvPr id="2" name="图片 1"/>
          <p:cNvPicPr/>
          <p:nvPr/>
        </p:nvPicPr>
        <p:blipFill>
          <a:blip r:embed="rId2"/>
          <a:stretch>
            <a:fillRect/>
          </a:stretch>
        </p:blipFill>
        <p:spPr>
          <a:xfrm>
            <a:off x="2523172" y="1494155"/>
            <a:ext cx="2800350" cy="1238250"/>
          </a:xfrm>
          <a:prstGeom prst="rect">
            <a:avLst/>
          </a:prstGeom>
          <a:noFill/>
          <a:ln w="9525">
            <a:noFill/>
          </a:ln>
        </p:spPr>
      </p:pic>
      <p:sp>
        <p:nvSpPr>
          <p:cNvPr id="161" name="文本框 160"/>
          <p:cNvSpPr txBox="1"/>
          <p:nvPr/>
        </p:nvSpPr>
        <p:spPr>
          <a:xfrm>
            <a:off x="5936297" y="1895475"/>
            <a:ext cx="5080000" cy="1014730"/>
          </a:xfrm>
          <a:prstGeom prst="rect">
            <a:avLst/>
          </a:prstGeom>
          <a:noFill/>
          <a:ln w="9525">
            <a:noFill/>
          </a:ln>
        </p:spPr>
        <p:txBody>
          <a:bodyPr>
            <a:spAutoFit/>
          </a:bodyPr>
          <a:p>
            <a:pPr marL="0" indent="306070" algn="ctr"/>
            <a:r>
              <a:rPr lang="en-US" altLang="zh-CN" sz="2000" b="0">
                <a:ea typeface="宋体" panose="02010600030101010101" pitchFamily="2" charset="-122"/>
              </a:rPr>
              <a:t> </a:t>
            </a:r>
            <a:r>
              <a:rPr lang="zh-CN" sz="2000" b="0">
                <a:ea typeface="宋体" panose="02010600030101010101" pitchFamily="2" charset="-122"/>
              </a:rPr>
              <a:t>当沿单个方向旋转对象时，可仔细观察对象上方的旋转值显示以及状态栏中变换数值的键盘输入区域来了解具体的旋转角度。</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文本框 160"/>
          <p:cNvSpPr txBox="1"/>
          <p:nvPr/>
        </p:nvSpPr>
        <p:spPr>
          <a:xfrm>
            <a:off x="2152015" y="1213485"/>
            <a:ext cx="5909945" cy="5793105"/>
          </a:xfrm>
          <a:prstGeom prst="rect">
            <a:avLst/>
          </a:prstGeom>
          <a:noFill/>
          <a:ln w="9525">
            <a:noFill/>
          </a:ln>
        </p:spPr>
        <p:txBody>
          <a:bodyPr wrap="square">
            <a:spAutoFit/>
          </a:bodyPr>
          <a:p>
            <a:pPr marL="0" indent="306070"/>
            <a:r>
              <a:rPr lang="zh-CN" sz="2000" b="1">
                <a:ea typeface="宋体" panose="02010600030101010101" pitchFamily="2" charset="-122"/>
              </a:rPr>
              <a:t>2.6  对象的复制</a:t>
            </a:r>
            <a:r>
              <a:rPr lang="zh-CN" sz="2000" b="0">
                <a:ea typeface="宋体" panose="02010600030101010101" pitchFamily="2" charset="-122"/>
              </a:rPr>
              <a:t>在室内设计效果图建模中，经常要使用复制工具复制对象，如餐桌、椅子、沙发、床头柜等，我们把这些复制出来的对象称为副本。 3DS MAX 提供了几种复制对象的方法，本章将学习克隆选择对象的方法。3DS MAX提供了三种复制物体的方法，复制、实例、参考。它们都有各自特殊的属性，对它们进行修改变动时，对每一种物体的复制进行调整，所得到的结果是不一样的。使用Shift+变换命令可以在变换对象的同时将其复制。按住Shift进行操作当释放鼠标时就会弹出克隆选项对话框，如图图2-1-10克隆选项对话框所示，通过该对话框可以完成对象的复制。这种方法快捷通用，是复制对象时最为常用的方法。使用这种方法时，配合捕捉设置可以获得精确的结果；配合不同的变换中心和变换坐标系的方式，可以决定克隆对象的排列；配合不同的设置，可以创建线性或径向的类阵列复制。</a:t>
            </a:r>
            <a:endParaRPr lang="en-US" sz="2000" b="0">
              <a:latin typeface="宋体" panose="02010600030101010101" pitchFamily="2" charset="-122"/>
            </a:endParaRPr>
          </a:p>
          <a:p>
            <a:pPr marL="0" indent="306070"/>
            <a:r>
              <a:rPr lang="en-US" sz="1050" b="0">
                <a:latin typeface="宋体" panose="02010600030101010101" pitchFamily="2" charset="-122"/>
              </a:rPr>
              <a:t> </a:t>
            </a:r>
            <a:endParaRPr lang="zh-CN" altLang="en-US"/>
          </a:p>
        </p:txBody>
      </p:sp>
      <p:pic>
        <p:nvPicPr>
          <p:cNvPr id="2" name="图片 1"/>
          <p:cNvPicPr/>
          <p:nvPr/>
        </p:nvPicPr>
        <p:blipFill>
          <a:blip r:embed="rId2"/>
          <a:stretch>
            <a:fillRect/>
          </a:stretch>
        </p:blipFill>
        <p:spPr>
          <a:xfrm>
            <a:off x="8889365" y="1567815"/>
            <a:ext cx="2421890" cy="2360295"/>
          </a:xfrm>
          <a:prstGeom prst="rect">
            <a:avLst/>
          </a:prstGeom>
          <a:noFill/>
          <a:ln w="9525">
            <a:noFill/>
          </a:ln>
        </p:spPr>
      </p:pic>
      <p:pic>
        <p:nvPicPr>
          <p:cNvPr id="3" name="图片 2"/>
          <p:cNvPicPr/>
          <p:nvPr/>
        </p:nvPicPr>
        <p:blipFill>
          <a:blip r:embed="rId3"/>
          <a:stretch>
            <a:fillRect/>
          </a:stretch>
        </p:blipFill>
        <p:spPr>
          <a:xfrm>
            <a:off x="8889365" y="4392295"/>
            <a:ext cx="3015615" cy="1374775"/>
          </a:xfrm>
          <a:prstGeom prst="rect">
            <a:avLst/>
          </a:prstGeom>
          <a:noFill/>
          <a:ln w="9525">
            <a:noFill/>
          </a:ln>
        </p:spPr>
      </p:pic>
      <p:sp>
        <p:nvSpPr>
          <p:cNvPr id="163" name="文本框 162"/>
          <p:cNvSpPr txBox="1"/>
          <p:nvPr/>
        </p:nvSpPr>
        <p:spPr>
          <a:xfrm>
            <a:off x="3555047" y="6576060"/>
            <a:ext cx="5080000" cy="460375"/>
          </a:xfrm>
          <a:prstGeom prst="rect">
            <a:avLst/>
          </a:prstGeom>
          <a:noFill/>
          <a:ln w="9525">
            <a:noFill/>
          </a:ln>
        </p:spPr>
        <p:txBody>
          <a:bodyPr>
            <a:spAutoFit/>
          </a:bodyPr>
          <a:p>
            <a:pPr marL="0" indent="306070" algn="ctr"/>
            <a:r>
              <a:rPr lang="en-US" sz="1200" b="1">
                <a:latin typeface="宋体" panose="02010600030101010101" pitchFamily="2" charset="-122"/>
              </a:rPr>
              <a:t> </a:t>
            </a:r>
            <a:endParaRPr lang="zh-CN" altLang="en-US"/>
          </a:p>
        </p:txBody>
      </p:sp>
    </p:spTree>
  </p:cSld>
  <p:clrMapOvr>
    <a:masterClrMapping/>
  </p:clrMapOvr>
  <p:transition spd="slow" advClick="0" advTm="7054">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3" name="文本框 162"/>
          <p:cNvSpPr txBox="1"/>
          <p:nvPr/>
        </p:nvSpPr>
        <p:spPr>
          <a:xfrm>
            <a:off x="2439670" y="1537335"/>
            <a:ext cx="9328150" cy="3784600"/>
          </a:xfrm>
          <a:prstGeom prst="rect">
            <a:avLst/>
          </a:prstGeom>
          <a:noFill/>
          <a:ln w="9525">
            <a:noFill/>
          </a:ln>
        </p:spPr>
        <p:txBody>
          <a:bodyPr wrap="square">
            <a:spAutoFit/>
          </a:bodyPr>
          <a:p>
            <a:pPr marL="0" indent="304800"/>
            <a:r>
              <a:rPr lang="zh-CN" sz="2000" b="0">
                <a:ea typeface="宋体" panose="02010600030101010101" pitchFamily="2" charset="-122"/>
              </a:rPr>
              <a:t>复制：就是以原始物体为标准，产生一个与原物体完全一样的独立的物体。新对象与原始对象之间没有任何关联，修改新对象不会影响到原始对象。实例：以原始物体为标准，产生原始物体在场景中不同位置的另一种表现形式，原始物体与复制物体相互关联，对任何一个物体的修改都会影响到另一物体。参考：可以看成是单向关联复制，参考复制出的新对象与源对象间的关联是单向性的，修改源对象时，参考对象会进行相同的修改；而修改参考对象时，源对象是不会进行修改的。这种效果十分有用，因为在保持原始对象对参考对象产生影响的同时，参考对象可以显示出自身的各种特性。既然已知道这三种复制物体的方法，那么就来看看</a:t>
            </a:r>
            <a:r>
              <a:rPr lang="en-US" sz="2000" b="0">
                <a:latin typeface="宋体" panose="02010600030101010101" pitchFamily="2" charset="-122"/>
              </a:rPr>
              <a:t>3DS MAX 2014</a:t>
            </a:r>
            <a:r>
              <a:rPr lang="zh-CN" sz="2000" b="0">
                <a:ea typeface="宋体" panose="02010600030101010101" pitchFamily="2" charset="-122"/>
              </a:rPr>
              <a:t>中复制物体的操作方法。变换复制对象3DS MAX 中，通常在变换对象的时候也可以复制对象。</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3" name="文本框 162"/>
          <p:cNvSpPr txBox="1"/>
          <p:nvPr/>
        </p:nvSpPr>
        <p:spPr>
          <a:xfrm>
            <a:off x="2710815" y="1452245"/>
            <a:ext cx="7800975" cy="1814830"/>
          </a:xfrm>
          <a:prstGeom prst="rect">
            <a:avLst/>
          </a:prstGeom>
          <a:noFill/>
          <a:ln w="9525">
            <a:noFill/>
          </a:ln>
        </p:spPr>
        <p:txBody>
          <a:bodyPr wrap="square">
            <a:spAutoFit/>
          </a:bodyPr>
          <a:p>
            <a:pPr marL="0" indent="304800"/>
            <a:r>
              <a:rPr lang="zh-CN" sz="2000" b="0">
                <a:ea typeface="宋体" panose="02010600030101010101" pitchFamily="2" charset="-122"/>
              </a:rPr>
              <a:t>1. 移动并复制如图所示，我们先创建一个座椅，然后选择工具栏中的选择并移动按钮，选择</a:t>
            </a:r>
            <a:r>
              <a:rPr lang="en-US" sz="2000" b="0">
                <a:latin typeface="宋体" panose="02010600030101010101" pitchFamily="2" charset="-122"/>
              </a:rPr>
              <a:t> </a:t>
            </a:r>
            <a:r>
              <a:rPr lang="zh-CN" sz="2000" b="0">
                <a:ea typeface="宋体" panose="02010600030101010101" pitchFamily="2" charset="-122"/>
              </a:rPr>
              <a:t>，按住Shift键不放，在视图上沿着X方向拖动鼠标，松开鼠标，就会出现克隆选项对话框，设定要复制的对象、副本数和名称。</a:t>
            </a:r>
            <a:r>
              <a:rPr lang="en-US" sz="1200" b="0">
                <a:latin typeface="宋体" panose="02010600030101010101" pitchFamily="2" charset="-122"/>
              </a:rPr>
              <a:t>     </a:t>
            </a:r>
            <a:endParaRPr lang="zh-CN" altLang="en-US"/>
          </a:p>
        </p:txBody>
      </p:sp>
      <p:pic>
        <p:nvPicPr>
          <p:cNvPr id="2" name="图片 1"/>
          <p:cNvPicPr/>
          <p:nvPr/>
        </p:nvPicPr>
        <p:blipFill>
          <a:blip r:embed="rId2"/>
          <a:stretch>
            <a:fillRect/>
          </a:stretch>
        </p:blipFill>
        <p:spPr>
          <a:xfrm>
            <a:off x="2942907" y="3430587"/>
            <a:ext cx="3048000" cy="1666875"/>
          </a:xfrm>
          <a:prstGeom prst="rect">
            <a:avLst/>
          </a:prstGeom>
          <a:noFill/>
          <a:ln w="9525">
            <a:noFill/>
          </a:ln>
        </p:spPr>
      </p:pic>
      <p:sp>
        <p:nvSpPr>
          <p:cNvPr id="164" name="文本框 163"/>
          <p:cNvSpPr txBox="1"/>
          <p:nvPr/>
        </p:nvSpPr>
        <p:spPr>
          <a:xfrm>
            <a:off x="3555047" y="3353752"/>
            <a:ext cx="5080000" cy="414020"/>
          </a:xfrm>
          <a:prstGeom prst="rect">
            <a:avLst/>
          </a:prstGeom>
          <a:noFill/>
          <a:ln w="9525">
            <a:noFill/>
          </a:ln>
        </p:spPr>
        <p:txBody>
          <a:bodyPr>
            <a:spAutoFit/>
          </a:bodyPr>
          <a:p>
            <a:pPr marL="0" indent="304800" algn="ctr"/>
            <a:r>
              <a:rPr lang="zh-CN" sz="1050" b="0">
                <a:ea typeface="宋体" panose="02010600030101010101" pitchFamily="2" charset="-122"/>
              </a:rPr>
              <a:t> </a:t>
            </a:r>
            <a:r>
              <a:rPr lang="en-US" sz="1050" b="0">
                <a:latin typeface="宋体" panose="02010600030101010101" pitchFamily="2" charset="-122"/>
              </a:rPr>
              <a:t>  </a:t>
            </a:r>
            <a:endParaRPr lang="zh-CN" altLang="en-US"/>
          </a:p>
        </p:txBody>
      </p:sp>
      <p:pic>
        <p:nvPicPr>
          <p:cNvPr id="3" name="图片 2"/>
          <p:cNvPicPr/>
          <p:nvPr/>
        </p:nvPicPr>
        <p:blipFill>
          <a:blip r:embed="rId3"/>
          <a:stretch>
            <a:fillRect/>
          </a:stretch>
        </p:blipFill>
        <p:spPr>
          <a:xfrm>
            <a:off x="7260272" y="3430587"/>
            <a:ext cx="2514600" cy="2257425"/>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64"/>
          <p:cNvSpPr txBox="1"/>
          <p:nvPr/>
        </p:nvSpPr>
        <p:spPr>
          <a:xfrm>
            <a:off x="2162810" y="1252220"/>
            <a:ext cx="5969000" cy="5323205"/>
          </a:xfrm>
          <a:prstGeom prst="rect">
            <a:avLst/>
          </a:prstGeom>
          <a:noFill/>
          <a:ln w="9525">
            <a:noFill/>
          </a:ln>
        </p:spPr>
        <p:txBody>
          <a:bodyPr wrap="square">
            <a:spAutoFit/>
          </a:bodyPr>
          <a:p>
            <a:pPr marL="0" indent="304800"/>
            <a:r>
              <a:rPr lang="zh-CN" sz="2000" b="0">
                <a:ea typeface="宋体" panose="02010600030101010101" pitchFamily="2" charset="-122"/>
              </a:rPr>
              <a:t>2. 旋转并复制使用旋转工具并配合不同的变换坐标及变换中心，可以复制产生各种效果的复制对象。使用变换坐标中心对选择的对象进行旋转复制3. 缩放并复制在缩放对象的同时进行复制，可以产生嵌套阵列，缩放复制同样会受到不同坐标系不同变换中心的影响。4. 阵列复制对象 阵列是一种常见的复制对象的方式，使用阵列功能可以快速地创建一个规则而复杂的对象，阵列工具可以快速地将一个或多个对象进行等距离的复制。它专门用于在三维空间中复制大量有规律的物体。使用它不但可以进行移动、旋转、缩放复制，还可以同时在两个或三个方向上进行多位复制，</a:t>
            </a:r>
            <a:r>
              <a:rPr lang="en-US" sz="2000" b="0">
                <a:latin typeface="宋体" panose="02010600030101010101" pitchFamily="2" charset="-122"/>
              </a:rPr>
              <a:t>    </a:t>
            </a:r>
            <a:r>
              <a:rPr lang="zh-CN" sz="2000" b="0">
                <a:ea typeface="宋体" panose="02010600030101010101" pitchFamily="2" charset="-122"/>
              </a:rPr>
              <a:t>单击菜单栏中的工具/阵列命令，则弹出阵列对话框。</a:t>
            </a:r>
            <a:endParaRPr lang="zh-CN" altLang="en-US" sz="2000"/>
          </a:p>
        </p:txBody>
      </p:sp>
      <p:pic>
        <p:nvPicPr>
          <p:cNvPr id="2" name="图片 1"/>
          <p:cNvPicPr/>
          <p:nvPr/>
        </p:nvPicPr>
        <p:blipFill>
          <a:blip r:embed="rId2"/>
          <a:stretch>
            <a:fillRect/>
          </a:stretch>
        </p:blipFill>
        <p:spPr>
          <a:xfrm>
            <a:off x="8200707" y="1288732"/>
            <a:ext cx="3705225" cy="1952625"/>
          </a:xfrm>
          <a:prstGeom prst="rect">
            <a:avLst/>
          </a:prstGeom>
          <a:noFill/>
          <a:ln w="9525">
            <a:noFill/>
          </a:ln>
        </p:spPr>
      </p:pic>
      <p:sp>
        <p:nvSpPr>
          <p:cNvPr id="166" name="文本框 165"/>
          <p:cNvSpPr txBox="1"/>
          <p:nvPr/>
        </p:nvSpPr>
        <p:spPr>
          <a:xfrm>
            <a:off x="3555047" y="5753417"/>
            <a:ext cx="5080000" cy="414020"/>
          </a:xfrm>
          <a:prstGeom prst="rect">
            <a:avLst/>
          </a:prstGeom>
          <a:noFill/>
          <a:ln w="9525">
            <a:noFill/>
          </a:ln>
        </p:spPr>
        <p:txBody>
          <a:bodyPr>
            <a:spAutoFit/>
          </a:bodyPr>
          <a:p>
            <a:pPr marL="0" indent="266700" algn="ctr"/>
            <a:r>
              <a:rPr lang="en-US" sz="1050" b="0">
                <a:latin typeface="宋体" panose="02010600030101010101" pitchFamily="2" charset="-122"/>
              </a:rPr>
              <a:t> </a:t>
            </a:r>
            <a:endParaRPr lang="zh-CN" altLang="en-US"/>
          </a:p>
        </p:txBody>
      </p:sp>
    </p:spTree>
  </p:cSld>
  <p:clrMapOvr>
    <a:masterClrMapping/>
  </p:clrMapOvr>
  <p:transition spd="slow" advClick="0" advTm="7054">
    <p:pull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6" name="文本框 165"/>
          <p:cNvSpPr txBox="1"/>
          <p:nvPr/>
        </p:nvSpPr>
        <p:spPr>
          <a:xfrm>
            <a:off x="2752090" y="1381760"/>
            <a:ext cx="9153525" cy="4399915"/>
          </a:xfrm>
          <a:prstGeom prst="rect">
            <a:avLst/>
          </a:prstGeom>
          <a:noFill/>
          <a:ln w="9525">
            <a:noFill/>
          </a:ln>
        </p:spPr>
        <p:txBody>
          <a:bodyPr wrap="square">
            <a:spAutoFit/>
          </a:bodyPr>
          <a:p>
            <a:pPr marL="0" indent="304800"/>
            <a:r>
              <a:rPr lang="zh-CN" sz="2000" b="0">
                <a:ea typeface="宋体" panose="02010600030101010101" pitchFamily="2" charset="-122"/>
              </a:rPr>
              <a:t>陈列变换选项组：</a:t>
            </a:r>
            <a:r>
              <a:rPr lang="en-US" sz="2000" b="0">
                <a:latin typeface="宋体" panose="02010600030101010101" pitchFamily="2" charset="-122"/>
              </a:rPr>
              <a:t> </a:t>
            </a:r>
            <a:r>
              <a:rPr lang="zh-CN" sz="2000" b="0">
                <a:ea typeface="宋体" panose="02010600030101010101" pitchFamily="2" charset="-122"/>
              </a:rPr>
              <a:t>用于决定原始对象的每个复制品之间的移动、旋转和缩放量。例如在增量选项组的移动的X文本框中输入50个单位，那么生成的陈列对象将在X方向上以间隔50个单位的距离排列。在增量选项组的旋转的X文本框中输入50，将使每一个陈列生成的对象相对前一个对象绕X轴旋转50度。阵列变换中总计选项组的使用与增量的原理相同，只是它所规定的移动、旋转和缩放量是作为所有陈列对象的移动、旋转和缩放量的总和，它对陈列后的位置和方向执行总体管理。陈列维度选项组决定3个坐标轴的每个轴向上各有多少个陈列对象。1D用于创建线性陈列，即创建后的陈列对象是在一条直线上。数量用来设置要陈列出的对象的个数。在该对话框中设置阵列参数，然后单击确定按钮阵列复制也可在二维和三维上进行复制对象，在二维上复制时选择2D按钮，设定参数即可，在三维上复制时选择3D按钮，设定参数即可。</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6" name="文本框 165"/>
          <p:cNvSpPr txBox="1"/>
          <p:nvPr/>
        </p:nvSpPr>
        <p:spPr>
          <a:xfrm>
            <a:off x="2371725" y="1301115"/>
            <a:ext cx="9533890" cy="1791335"/>
          </a:xfrm>
          <a:prstGeom prst="rect">
            <a:avLst/>
          </a:prstGeom>
          <a:noFill/>
          <a:ln w="9525">
            <a:noFill/>
          </a:ln>
        </p:spPr>
        <p:txBody>
          <a:bodyPr wrap="square">
            <a:spAutoFit/>
          </a:bodyPr>
          <a:p>
            <a:pPr marL="0" indent="304800"/>
            <a:r>
              <a:rPr lang="zh-CN" sz="2000" b="0">
                <a:ea typeface="宋体" panose="02010600030101010101" pitchFamily="2" charset="-122"/>
              </a:rPr>
              <a:t>5. 镜像复制对象 首先选择进行镜像的对象，然后在主工具栏上单击镜像按钮，就会弹出。镜像是指所选对象的轴心作为中心，将对象沿着某个轴进行反转，或者在反转的同时进行复制。对物体进行镜像时，物体的大小，比例不发生任何变化，只是物体的方向和位置发生改变。</a:t>
            </a:r>
            <a:endParaRPr lang="en-US" sz="2000" b="0">
              <a:latin typeface="宋体" panose="02010600030101010101" pitchFamily="2" charset="-122"/>
            </a:endParaRPr>
          </a:p>
          <a:p>
            <a:pPr marL="0" indent="304800"/>
            <a:r>
              <a:rPr lang="en-US" sz="1050" b="0">
                <a:latin typeface="宋体" panose="02010600030101010101" pitchFamily="2" charset="-122"/>
              </a:rPr>
              <a:t> </a:t>
            </a:r>
            <a:endParaRPr lang="zh-CN" altLang="en-US"/>
          </a:p>
        </p:txBody>
      </p:sp>
      <p:pic>
        <p:nvPicPr>
          <p:cNvPr id="2" name="图片 1"/>
          <p:cNvPicPr/>
          <p:nvPr/>
        </p:nvPicPr>
        <p:blipFill>
          <a:blip r:embed="rId2"/>
          <a:stretch>
            <a:fillRect/>
          </a:stretch>
        </p:blipFill>
        <p:spPr>
          <a:xfrm>
            <a:off x="3624897" y="3435350"/>
            <a:ext cx="1543050" cy="2571750"/>
          </a:xfrm>
          <a:prstGeom prst="rect">
            <a:avLst/>
          </a:prstGeom>
          <a:noFill/>
          <a:ln w="9525">
            <a:noFill/>
          </a:ln>
        </p:spPr>
      </p:pic>
      <p:pic>
        <p:nvPicPr>
          <p:cNvPr id="3" name="图片 2"/>
          <p:cNvPicPr/>
          <p:nvPr/>
        </p:nvPicPr>
        <p:blipFill>
          <a:blip r:embed="rId3"/>
          <a:stretch>
            <a:fillRect/>
          </a:stretch>
        </p:blipFill>
        <p:spPr>
          <a:xfrm>
            <a:off x="6550025" y="3336290"/>
            <a:ext cx="4007485" cy="2572385"/>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8" name="文本框 167"/>
          <p:cNvSpPr txBox="1"/>
          <p:nvPr/>
        </p:nvSpPr>
        <p:spPr>
          <a:xfrm>
            <a:off x="2491105" y="1254125"/>
            <a:ext cx="9276715" cy="1938020"/>
          </a:xfrm>
          <a:prstGeom prst="rect">
            <a:avLst/>
          </a:prstGeom>
          <a:noFill/>
          <a:ln w="9525">
            <a:noFill/>
          </a:ln>
        </p:spPr>
        <p:txBody>
          <a:bodyPr wrap="square">
            <a:spAutoFit/>
          </a:bodyPr>
          <a:p>
            <a:pPr marL="0" indent="304800"/>
            <a:r>
              <a:rPr lang="zh-CN" sz="2000" b="0">
                <a:ea typeface="宋体" panose="02010600030101010101" pitchFamily="2" charset="-122"/>
              </a:rPr>
              <a:t>镜像轴选项组包括3个坐标轴选项和3个坐标平面选项，选择其中的任何一个都将定义出镜像轴。镜像轴通过对象的变换中心，其方向由当前坐标系的方向决定。如果发现镜像后生成的对象与原来的对象重叠在了一起，则可以通过设置偏移的数值来使镜像后的对象精确偏移。在不需要精确偏移的情况下，可以直接通过移动功能移动镜像后的对象。克隆当前选择选项组包括不克隆、复制、实例和参考等4种类型。</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sp>
        <p:nvSpPr>
          <p:cNvPr id="17" name="文本框 16"/>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18" name="文本框 17"/>
          <p:cNvSpPr txBox="1"/>
          <p:nvPr/>
        </p:nvSpPr>
        <p:spPr>
          <a:xfrm>
            <a:off x="1326198" y="594360"/>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grpSp>
        <p:nvGrpSpPr>
          <p:cNvPr id="89" name="组合 88"/>
          <p:cNvGrpSpPr/>
          <p:nvPr/>
        </p:nvGrpSpPr>
        <p:grpSpPr>
          <a:xfrm>
            <a:off x="-1323340" y="201168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chemeClr val="bg1"/>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grpSp>
        <p:nvGrpSpPr>
          <p:cNvPr id="93" name="组合 92"/>
          <p:cNvGrpSpPr/>
          <p:nvPr/>
        </p:nvGrpSpPr>
        <p:grpSpPr>
          <a:xfrm>
            <a:off x="219075" y="2945130"/>
            <a:ext cx="1512570" cy="520065"/>
            <a:chOff x="863153" y="1896625"/>
            <a:chExt cx="2217717" cy="693789"/>
          </a:xfrm>
          <a:solidFill>
            <a:srgbClr val="0070C0"/>
          </a:solidFill>
        </p:grpSpPr>
        <p:sp>
          <p:nvSpPr>
            <p:cNvPr id="94"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95" name="矩形 94"/>
            <p:cNvSpPr/>
            <p:nvPr/>
          </p:nvSpPr>
          <p:spPr>
            <a:xfrm>
              <a:off x="926463" y="1936441"/>
              <a:ext cx="2085511" cy="614160"/>
            </a:xfrm>
            <a:prstGeom prst="rect">
              <a:avLst/>
            </a:prstGeom>
            <a:grpFill/>
          </p:spPr>
          <p:txBody>
            <a:bodyPr wrap="square">
              <a:spAutoFit/>
            </a:bodyPr>
            <a:lstStyle/>
            <a:p>
              <a:pPr>
                <a:spcBef>
                  <a:spcPts val="600"/>
                </a:spcBef>
                <a:buClr>
                  <a:srgbClr val="E24848"/>
                </a:buClr>
              </a:pPr>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内容分析</a:t>
              </a:r>
              <a:endParaRPr lang="zh-CN" altLang="en-US" sz="2400" b="1" dirty="0">
                <a:solidFill>
                  <a:srgbClr val="FFC000"/>
                </a:solidFill>
                <a:latin typeface="微软雅黑" panose="020B0503020204020204" pitchFamily="34" charset="-122"/>
                <a:ea typeface="微软雅黑" panose="020B0503020204020204" pitchFamily="34" charset="-122"/>
                <a:cs typeface="+mn-ea"/>
                <a:sym typeface="+mn-lt"/>
              </a:endParaRPr>
            </a:p>
          </p:txBody>
        </p:sp>
      </p:grpSp>
      <p:sp>
        <p:nvSpPr>
          <p:cNvPr id="9" name="任意多边形 8"/>
          <p:cNvSpPr/>
          <p:nvPr/>
        </p:nvSpPr>
        <p:spPr>
          <a:xfrm>
            <a:off x="7542530" y="93345"/>
            <a:ext cx="4334510" cy="71501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100060" y="25114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5519420" y="6456045"/>
            <a:ext cx="3492500" cy="276860"/>
          </a:xfrm>
          <a:prstGeom prst="rect">
            <a:avLst/>
          </a:prstGeom>
          <a:noFill/>
        </p:spPr>
        <p:txBody>
          <a:bodyPr wrap="none" lIns="0" tIns="0" rIns="0" bIns="0" rtlCol="0">
            <a:spAutoFit/>
          </a:bodyPr>
          <a:p>
            <a:r>
              <a:rPr lang="zh-CN" altLang="en-US" sz="1800" dirty="0" smtClean="0">
                <a:latin typeface="微软雅黑" panose="020B0503020204020204" pitchFamily="34" charset="-122"/>
                <a:ea typeface="微软雅黑" panose="020B0503020204020204" pitchFamily="34" charset="-122"/>
              </a:rPr>
              <a:t>任务内容为 </a:t>
            </a:r>
            <a:r>
              <a:rPr lang="en-US" altLang="zh-CN" sz="1800" dirty="0" smtClean="0">
                <a:latin typeface="微软雅黑" panose="020B0503020204020204" pitchFamily="34" charset="-122"/>
                <a:ea typeface="微软雅黑" panose="020B0503020204020204" pitchFamily="34" charset="-122"/>
              </a:rPr>
              <a:t>3ds max</a:t>
            </a:r>
            <a:r>
              <a:rPr lang="zh-CN" altLang="en-US" sz="1800" dirty="0" smtClean="0">
                <a:latin typeface="微软雅黑" panose="020B0503020204020204" pitchFamily="34" charset="-122"/>
                <a:ea typeface="微软雅黑" panose="020B0503020204020204" pitchFamily="34" charset="-122"/>
              </a:rPr>
              <a:t>工作界面认识</a:t>
            </a:r>
            <a:endParaRPr lang="zh-CN" altLang="en-US" sz="1800" dirty="0" smtClean="0">
              <a:latin typeface="微软雅黑" panose="020B0503020204020204" pitchFamily="34" charset="-122"/>
              <a:ea typeface="微软雅黑" panose="020B0503020204020204" pitchFamily="34" charset="-122"/>
            </a:endParaRPr>
          </a:p>
        </p:txBody>
      </p:sp>
      <p:pic>
        <p:nvPicPr>
          <p:cNvPr id="3" name="图片 28" descr="IMG_256"/>
          <p:cNvPicPr>
            <a:picLocks noChangeAspect="1"/>
          </p:cNvPicPr>
          <p:nvPr/>
        </p:nvPicPr>
        <p:blipFill>
          <a:blip r:embed="rId2"/>
          <a:stretch>
            <a:fillRect/>
          </a:stretch>
        </p:blipFill>
        <p:spPr>
          <a:xfrm>
            <a:off x="3818255" y="1186180"/>
            <a:ext cx="6609715" cy="5125720"/>
          </a:xfrm>
          <a:prstGeom prst="rect">
            <a:avLst/>
          </a:prstGeom>
          <a:noFill/>
          <a:ln w="9525">
            <a:noFill/>
          </a:ln>
        </p:spPr>
      </p:pic>
    </p:spTree>
  </p:cSld>
  <p:clrMapOvr>
    <a:masterClrMapping/>
  </p:clrMapOvr>
  <p:transition spd="slow" advClick="0" advTm="14019">
    <p:pull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8" name="文本框 167"/>
          <p:cNvSpPr txBox="1"/>
          <p:nvPr/>
        </p:nvSpPr>
        <p:spPr>
          <a:xfrm>
            <a:off x="2385060" y="1196975"/>
            <a:ext cx="9382760" cy="1014730"/>
          </a:xfrm>
          <a:prstGeom prst="rect">
            <a:avLst/>
          </a:prstGeom>
          <a:noFill/>
          <a:ln w="9525">
            <a:noFill/>
          </a:ln>
        </p:spPr>
        <p:txBody>
          <a:bodyPr wrap="square">
            <a:spAutoFit/>
          </a:bodyPr>
          <a:p>
            <a:pPr marL="0" indent="306070"/>
            <a:r>
              <a:rPr lang="zh-CN" sz="2000" b="1">
                <a:ea typeface="宋体" panose="02010600030101010101" pitchFamily="2" charset="-122"/>
              </a:rPr>
              <a:t>2.7  对象的对齐    </a:t>
            </a:r>
            <a:r>
              <a:rPr lang="zh-CN" sz="2000" b="0">
                <a:ea typeface="宋体" panose="02010600030101010101" pitchFamily="2" charset="-122"/>
              </a:rPr>
              <a:t>对齐操作实际上就是通过移动对象，使它与其他的对象具有相同的X、Y或Z方向的坐标。同时还包括相对局部坐标轴进行旋转对齐或与被对齐对象匹配大小等功能。</a:t>
            </a:r>
            <a:endParaRPr lang="zh-CN" altLang="en-US" sz="2000"/>
          </a:p>
        </p:txBody>
      </p:sp>
      <p:sp>
        <p:nvSpPr>
          <p:cNvPr id="169" name="文本框 168"/>
          <p:cNvSpPr txBox="1"/>
          <p:nvPr/>
        </p:nvSpPr>
        <p:spPr>
          <a:xfrm>
            <a:off x="2385060" y="2143125"/>
            <a:ext cx="9382760" cy="2245360"/>
          </a:xfrm>
          <a:prstGeom prst="rect">
            <a:avLst/>
          </a:prstGeom>
          <a:noFill/>
          <a:ln w="9525">
            <a:noFill/>
          </a:ln>
        </p:spPr>
        <p:txBody>
          <a:bodyPr wrap="square">
            <a:spAutoFit/>
          </a:bodyPr>
          <a:p>
            <a:pPr marL="0" indent="304800"/>
            <a:r>
              <a:rPr lang="en-US" altLang="zh-CN" sz="2000" b="0">
                <a:ln w="22225">
                  <a:solidFill>
                    <a:schemeClr val="accent2"/>
                  </a:solidFill>
                  <a:prstDash val="solid"/>
                </a:ln>
                <a:solidFill>
                  <a:schemeClr val="accent2">
                    <a:lumMod val="40000"/>
                    <a:lumOff val="60000"/>
                  </a:schemeClr>
                </a:solidFill>
                <a:effectLst/>
                <a:ea typeface="宋体" panose="02010600030101010101" pitchFamily="2" charset="-122"/>
              </a:rPr>
              <a:t>   </a:t>
            </a:r>
            <a:r>
              <a:rPr lang="zh-CN" sz="2000" b="0">
                <a:ea typeface="宋体" panose="02010600030101010101" pitchFamily="2" charset="-122"/>
              </a:rPr>
              <a:t>对齐工具能够应用于任何可以进行变换修改的物体，将原物体的边界与目标对象的边界的位置和方向进行对齐。如果轴向标记在视图中，可以使用对齐工具将它与场景中的其他物体进行对齐，这样就可以实现物体轴心点的对齐。常用的对齐工具为          </a:t>
            </a:r>
            <a:r>
              <a:rPr lang="zh-CN" sz="2000">
                <a:sym typeface="+mn-ea"/>
              </a:rPr>
              <a:t>，也可选择“工具/对齐”菜单命令，或者用快捷键Alt+A。任何可以被变换的对象都可以被对齐，如灯光、摄影机和空间扭曲等。这个命令可以实时显示调节结果，用于排列对齐大量的物体。</a:t>
            </a:r>
            <a:endParaRPr lang="zh-CN" altLang="en-US" sz="2000" b="0">
              <a:ea typeface="宋体" panose="02010600030101010101" pitchFamily="2" charset="-122"/>
            </a:endParaRPr>
          </a:p>
          <a:p>
            <a:pPr marL="0" indent="304800"/>
            <a:endParaRPr lang="zh-CN" altLang="en-US" sz="2000" b="0">
              <a:ea typeface="宋体" panose="02010600030101010101" pitchFamily="2" charset="-122"/>
            </a:endParaRPr>
          </a:p>
        </p:txBody>
      </p:sp>
      <p:pic>
        <p:nvPicPr>
          <p:cNvPr id="3" name="图片 2"/>
          <p:cNvPicPr/>
          <p:nvPr/>
        </p:nvPicPr>
        <p:blipFill>
          <a:blip r:embed="rId2"/>
          <a:stretch>
            <a:fillRect/>
          </a:stretch>
        </p:blipFill>
        <p:spPr>
          <a:xfrm>
            <a:off x="3077845" y="3146425"/>
            <a:ext cx="367665" cy="238125"/>
          </a:xfrm>
          <a:prstGeom prst="rect">
            <a:avLst/>
          </a:prstGeom>
          <a:noFill/>
          <a:ln w="9525">
            <a:noFill/>
          </a:ln>
        </p:spPr>
      </p:pic>
      <p:pic>
        <p:nvPicPr>
          <p:cNvPr id="4" name="图片 3"/>
          <p:cNvPicPr/>
          <p:nvPr/>
        </p:nvPicPr>
        <p:blipFill>
          <a:blip r:embed="rId3"/>
          <a:stretch>
            <a:fillRect/>
          </a:stretch>
        </p:blipFill>
        <p:spPr>
          <a:xfrm>
            <a:off x="2669540" y="4144010"/>
            <a:ext cx="3785235" cy="2409825"/>
          </a:xfrm>
          <a:prstGeom prst="rect">
            <a:avLst/>
          </a:prstGeom>
          <a:noFill/>
          <a:ln w="9525">
            <a:noFill/>
          </a:ln>
        </p:spPr>
      </p:pic>
      <p:pic>
        <p:nvPicPr>
          <p:cNvPr id="5" name="图片 4"/>
          <p:cNvPicPr/>
          <p:nvPr/>
        </p:nvPicPr>
        <p:blipFill>
          <a:blip r:embed="rId4"/>
          <a:stretch>
            <a:fillRect/>
          </a:stretch>
        </p:blipFill>
        <p:spPr>
          <a:xfrm>
            <a:off x="7136765" y="4144010"/>
            <a:ext cx="4020820" cy="2409825"/>
          </a:xfrm>
          <a:prstGeom prst="rect">
            <a:avLst/>
          </a:prstGeom>
          <a:noFill/>
          <a:ln w="9525">
            <a:noFill/>
          </a:ln>
        </p:spPr>
      </p:pic>
      <p:sp>
        <p:nvSpPr>
          <p:cNvPr id="172" name="文本框 171"/>
          <p:cNvSpPr txBox="1"/>
          <p:nvPr/>
        </p:nvSpPr>
        <p:spPr>
          <a:xfrm>
            <a:off x="3555047" y="6260465"/>
            <a:ext cx="5080000" cy="414020"/>
          </a:xfrm>
          <a:prstGeom prst="rect">
            <a:avLst/>
          </a:prstGeom>
          <a:noFill/>
          <a:ln w="9525">
            <a:noFill/>
          </a:ln>
        </p:spPr>
        <p:txBody>
          <a:bodyPr>
            <a:spAutoFit/>
          </a:bodyPr>
          <a:p>
            <a:pPr marL="0" indent="266700" algn="ctr"/>
            <a:r>
              <a:rPr lang="en-US" sz="1050" b="0">
                <a:latin typeface="宋体" panose="02010600030101010101" pitchFamily="2" charset="-122"/>
              </a:rPr>
              <a:t> </a:t>
            </a:r>
            <a:endParaRPr lang="zh-CN" altLang="en-US"/>
          </a:p>
        </p:txBody>
      </p:sp>
      <p:pic>
        <p:nvPicPr>
          <p:cNvPr id="2" name="图片 1"/>
          <p:cNvPicPr/>
          <p:nvPr/>
        </p:nvPicPr>
        <p:blipFill>
          <a:blip r:embed="rId2"/>
          <a:stretch>
            <a:fillRect/>
          </a:stretch>
        </p:blipFill>
        <p:spPr>
          <a:xfrm>
            <a:off x="2561907" y="2193925"/>
            <a:ext cx="314325" cy="238125"/>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2" name="文本框 171"/>
          <p:cNvSpPr txBox="1"/>
          <p:nvPr/>
        </p:nvSpPr>
        <p:spPr>
          <a:xfrm>
            <a:off x="2496185" y="1176020"/>
            <a:ext cx="9271635" cy="1014730"/>
          </a:xfrm>
          <a:prstGeom prst="rect">
            <a:avLst/>
          </a:prstGeom>
          <a:noFill/>
          <a:ln w="9525">
            <a:noFill/>
          </a:ln>
        </p:spPr>
        <p:txBody>
          <a:bodyPr wrap="square">
            <a:spAutoFit/>
          </a:bodyPr>
          <a:p>
            <a:pPr marL="0" indent="304800"/>
            <a:r>
              <a:rPr lang="zh-CN" sz="2000" b="0">
                <a:ea typeface="宋体" panose="02010600030101010101" pitchFamily="2" charset="-122"/>
              </a:rPr>
              <a:t>如果要将选择的对象与目标对象对齐，只要选择工具栏中</a:t>
            </a:r>
            <a:r>
              <a:rPr lang="en-US" sz="2000" b="0">
                <a:latin typeface="宋体" panose="02010600030101010101" pitchFamily="2" charset="-122"/>
              </a:rPr>
              <a:t>   </a:t>
            </a:r>
            <a:r>
              <a:rPr lang="zh-CN" sz="2000" b="0">
                <a:ea typeface="宋体" panose="02010600030101010101" pitchFamily="2" charset="-122"/>
              </a:rPr>
              <a:t>按钮，在目标对象上单击鼠标，则会弹出对齐当前选择对话框。可以选择所需要的对齐</a:t>
            </a:r>
            <a:r>
              <a:rPr lang="en-US" sz="2000" b="0">
                <a:latin typeface="宋体" panose="02010600030101010101" pitchFamily="2" charset="-122"/>
              </a:rPr>
              <a:t> </a:t>
            </a:r>
            <a:r>
              <a:rPr lang="zh-CN" sz="2000" b="0">
                <a:ea typeface="宋体" panose="02010600030101010101" pitchFamily="2" charset="-122"/>
              </a:rPr>
              <a:t>坐标和对齐方式。</a:t>
            </a:r>
            <a:endParaRPr lang="zh-CN" altLang="en-US" sz="2000"/>
          </a:p>
        </p:txBody>
      </p:sp>
      <p:pic>
        <p:nvPicPr>
          <p:cNvPr id="2" name="图片 1"/>
          <p:cNvPicPr/>
          <p:nvPr/>
        </p:nvPicPr>
        <p:blipFill>
          <a:blip r:embed="rId2"/>
          <a:stretch>
            <a:fillRect/>
          </a:stretch>
        </p:blipFill>
        <p:spPr>
          <a:xfrm>
            <a:off x="2496502" y="2704147"/>
            <a:ext cx="1733550" cy="2419350"/>
          </a:xfrm>
          <a:prstGeom prst="rect">
            <a:avLst/>
          </a:prstGeom>
          <a:noFill/>
          <a:ln w="9525">
            <a:noFill/>
          </a:ln>
        </p:spPr>
      </p:pic>
      <p:sp>
        <p:nvSpPr>
          <p:cNvPr id="3" name="文本框 2"/>
          <p:cNvSpPr txBox="1"/>
          <p:nvPr/>
        </p:nvSpPr>
        <p:spPr>
          <a:xfrm>
            <a:off x="4427220" y="2200275"/>
            <a:ext cx="7216140" cy="4092575"/>
          </a:xfrm>
          <a:prstGeom prst="rect">
            <a:avLst/>
          </a:prstGeom>
          <a:noFill/>
          <a:ln w="9525">
            <a:noFill/>
          </a:ln>
        </p:spPr>
        <p:txBody>
          <a:bodyPr wrap="square">
            <a:spAutoFit/>
          </a:bodyPr>
          <a:p>
            <a:pPr marL="0" indent="304800"/>
            <a:r>
              <a:rPr lang="zh-CN" sz="2000" b="0">
                <a:ea typeface="宋体" panose="02010600030101010101" pitchFamily="2" charset="-122"/>
              </a:rPr>
              <a:t>X/Y/Z位置：用于指定对齐操作依据的轴向，可以是一个轴或多个轴。如果同时启用了这三个选项，则在三个方向上进行对齐。当前对象/目标对象：分别设置当前对象与目标对象对齐的位置。最小：以物体表面最靠近另一物体选择点的方式进行对齐。中心：以物体中心点与另一物体的选择点进行对齐。轴点：以物体的轴心点与另一物体的选择点进行对齐。最大：以物体表面最远离另一物体选择点的方式进行对齐。对齐方向：特殊指定方向对齐依据的轴向，右侧方括号内为当前使用的坐标系统。方向的对齐是根据物体自身坐标系统完成的，三个轴向可以任意选择。匹配比例：使用X/Y/Z轴选项，匹配两个选定对象之间的缩放轴值</a:t>
            </a:r>
            <a:endParaRPr lang="zh-CN" altLang="en-US" sz="2000"/>
          </a:p>
        </p:txBody>
      </p:sp>
    </p:spTree>
  </p:cSld>
  <p:clrMapOvr>
    <a:masterClrMapping/>
  </p:clrMapOvr>
  <p:transition spd="slow" advClick="0" advTm="7054">
    <p:pull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2221230" y="1133475"/>
            <a:ext cx="9546590" cy="3169285"/>
          </a:xfrm>
          <a:prstGeom prst="rect">
            <a:avLst/>
          </a:prstGeom>
          <a:noFill/>
          <a:ln w="9525">
            <a:noFill/>
          </a:ln>
        </p:spPr>
        <p:txBody>
          <a:bodyPr wrap="square">
            <a:spAutoFit/>
          </a:bodyPr>
          <a:p>
            <a:pPr marL="0" indent="306070"/>
            <a:r>
              <a:rPr lang="zh-CN" sz="2000" b="1">
                <a:ea typeface="宋体" panose="02010600030101010101" pitchFamily="2" charset="-122"/>
              </a:rPr>
              <a:t>2.8 对象捕捉</a:t>
            </a:r>
            <a:endParaRPr lang="zh-CN" sz="2000" b="1">
              <a:ea typeface="宋体" panose="02010600030101010101" pitchFamily="2" charset="-122"/>
            </a:endParaRPr>
          </a:p>
          <a:p>
            <a:pPr marL="0" indent="306070"/>
            <a:endParaRPr lang="zh-CN" sz="2000" b="1">
              <a:ea typeface="宋体" panose="02010600030101010101" pitchFamily="2" charset="-122"/>
            </a:endParaRPr>
          </a:p>
          <a:p>
            <a:pPr marL="0" indent="306070"/>
            <a:endParaRPr lang="zh-CN" sz="2000" b="1">
              <a:ea typeface="宋体" panose="02010600030101010101" pitchFamily="2" charset="-122"/>
            </a:endParaRPr>
          </a:p>
          <a:p>
            <a:pPr marL="0" indent="306070"/>
            <a:endParaRPr lang="zh-CN" sz="2000" b="1">
              <a:ea typeface="宋体" panose="02010600030101010101" pitchFamily="2" charset="-122"/>
            </a:endParaRPr>
          </a:p>
          <a:p>
            <a:pPr marL="0" indent="306070"/>
            <a:endParaRPr lang="zh-CN" sz="2000" b="1">
              <a:ea typeface="宋体" panose="02010600030101010101" pitchFamily="2" charset="-122"/>
            </a:endParaRPr>
          </a:p>
          <a:p>
            <a:pPr marL="0" indent="306070"/>
            <a:r>
              <a:rPr lang="zh-CN" sz="2000" b="0">
                <a:ea typeface="宋体" panose="02010600030101010101" pitchFamily="2" charset="-122"/>
              </a:rPr>
              <a:t>捕捉是大多数计算机绘图软件都具有的一项辅助功能，它用于在对性创建和修改时进行精确定位。3DS MAX 有强大的目标捕捉功能，这给图形的绘制和编辑带来了极大的方便，工具条上的捕捉功能按钮。</a:t>
            </a:r>
            <a:r>
              <a:rPr lang="en-US" sz="2000" b="0">
                <a:latin typeface="Times New Roman" panose="02020603050405020304" charset="0"/>
              </a:rPr>
              <a:t> </a:t>
            </a:r>
            <a:endParaRPr lang="zh-CN" altLang="en-US" sz="2000"/>
          </a:p>
        </p:txBody>
      </p:sp>
      <p:pic>
        <p:nvPicPr>
          <p:cNvPr id="11" name="图片 10"/>
          <p:cNvPicPr/>
          <p:nvPr/>
        </p:nvPicPr>
        <p:blipFill>
          <a:blip r:embed="rId2"/>
          <a:stretch>
            <a:fillRect/>
          </a:stretch>
        </p:blipFill>
        <p:spPr>
          <a:xfrm>
            <a:off x="6684327" y="1621155"/>
            <a:ext cx="361950" cy="1323975"/>
          </a:xfrm>
          <a:prstGeom prst="rect">
            <a:avLst/>
          </a:prstGeom>
          <a:noFill/>
          <a:ln w="9525">
            <a:noFill/>
          </a:ln>
        </p:spPr>
      </p:pic>
      <p:sp>
        <p:nvSpPr>
          <p:cNvPr id="181" name="文本框 180"/>
          <p:cNvSpPr txBox="1"/>
          <p:nvPr/>
        </p:nvSpPr>
        <p:spPr>
          <a:xfrm>
            <a:off x="3555047" y="4380230"/>
            <a:ext cx="5080000" cy="414020"/>
          </a:xfrm>
          <a:prstGeom prst="rect">
            <a:avLst/>
          </a:prstGeom>
          <a:noFill/>
          <a:ln w="9525">
            <a:noFill/>
          </a:ln>
        </p:spPr>
        <p:txBody>
          <a:bodyPr>
            <a:spAutoFit/>
          </a:bodyPr>
          <a:p>
            <a:pPr marL="0" indent="266700" algn="ctr"/>
            <a:r>
              <a:rPr lang="en-US" sz="1050" b="0">
                <a:latin typeface="宋体" panose="02010600030101010101" pitchFamily="2" charset="-122"/>
              </a:rPr>
              <a:t> </a:t>
            </a:r>
            <a:endParaRPr lang="zh-CN" altLang="en-US"/>
          </a:p>
        </p:txBody>
      </p:sp>
      <p:pic>
        <p:nvPicPr>
          <p:cNvPr id="187" name="图片 186"/>
          <p:cNvPicPr/>
          <p:nvPr/>
        </p:nvPicPr>
        <p:blipFill>
          <a:blip r:embed="rId3"/>
          <a:stretch>
            <a:fillRect/>
          </a:stretch>
        </p:blipFill>
        <p:spPr>
          <a:xfrm>
            <a:off x="2406650" y="4144010"/>
            <a:ext cx="314325" cy="304800"/>
          </a:xfrm>
          <a:prstGeom prst="rect">
            <a:avLst/>
          </a:prstGeom>
          <a:noFill/>
          <a:ln w="9525">
            <a:noFill/>
          </a:ln>
        </p:spPr>
      </p:pic>
      <p:sp>
        <p:nvSpPr>
          <p:cNvPr id="188" name="文本框 187"/>
          <p:cNvSpPr txBox="1"/>
          <p:nvPr/>
        </p:nvSpPr>
        <p:spPr>
          <a:xfrm>
            <a:off x="2950845" y="4087495"/>
            <a:ext cx="8529320" cy="70675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三维捕捉：三维捕捉为默认的选项，在其打开的情况下绘制二维图形或者创建三维对象的时候，鼠标可以在三维空间的任何地方进行捕捉。</a:t>
            </a:r>
            <a:endParaRPr lang="zh-CN" altLang="en-US" sz="2000" b="0">
              <a:ea typeface="宋体" panose="02010600030101010101" pitchFamily="2" charset="-122"/>
            </a:endParaRPr>
          </a:p>
        </p:txBody>
      </p:sp>
      <p:pic>
        <p:nvPicPr>
          <p:cNvPr id="12" name="图片 11"/>
          <p:cNvPicPr/>
          <p:nvPr/>
        </p:nvPicPr>
        <p:blipFill>
          <a:blip r:embed="rId4"/>
          <a:stretch>
            <a:fillRect/>
          </a:stretch>
        </p:blipFill>
        <p:spPr>
          <a:xfrm>
            <a:off x="2406650" y="5097145"/>
            <a:ext cx="333375" cy="314325"/>
          </a:xfrm>
          <a:prstGeom prst="rect">
            <a:avLst/>
          </a:prstGeom>
          <a:noFill/>
          <a:ln w="9525">
            <a:noFill/>
          </a:ln>
        </p:spPr>
      </p:pic>
      <p:sp>
        <p:nvSpPr>
          <p:cNvPr id="189" name="文本框 188"/>
          <p:cNvSpPr txBox="1"/>
          <p:nvPr/>
        </p:nvSpPr>
        <p:spPr>
          <a:xfrm>
            <a:off x="3121025" y="4746625"/>
            <a:ext cx="8359140" cy="1014730"/>
          </a:xfrm>
          <a:prstGeom prst="rect">
            <a:avLst/>
          </a:prstGeom>
          <a:noFill/>
          <a:ln w="9525">
            <a:noFill/>
          </a:ln>
        </p:spPr>
        <p:txBody>
          <a:bodyPr wrap="square">
            <a:spAutoFit/>
          </a:bodyPr>
          <a:p>
            <a:pPr marL="0" indent="304800"/>
            <a:r>
              <a:rPr lang="zh-CN" sz="2000" b="0">
                <a:ea typeface="宋体" panose="02010600030101010101" pitchFamily="2" charset="-122"/>
              </a:rPr>
              <a:t>二点五维捕捉：它是二维捕捉和三维捕捉的混合。二点五维捕捉将捕捉三维空间中的二维图形和激活视图构建平面上的投影点。</a:t>
            </a:r>
            <a:r>
              <a:rPr lang="en-US" sz="1200" b="0">
                <a:latin typeface="宋体" panose="02010600030101010101" pitchFamily="2" charset="-122"/>
              </a:rPr>
              <a:t> </a:t>
            </a:r>
            <a:endParaRPr lang="zh-CN" altLang="en-US"/>
          </a:p>
        </p:txBody>
      </p:sp>
    </p:spTree>
  </p:cSld>
  <p:clrMapOvr>
    <a:masterClrMapping/>
  </p:clrMapOvr>
  <p:transition spd="slow" advClick="0" advTm="7054">
    <p:pull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89" name="图片 188"/>
          <p:cNvPicPr/>
          <p:nvPr/>
        </p:nvPicPr>
        <p:blipFill>
          <a:blip r:embed="rId2"/>
          <a:stretch>
            <a:fillRect/>
          </a:stretch>
        </p:blipFill>
        <p:spPr>
          <a:xfrm>
            <a:off x="2573020" y="1597342"/>
            <a:ext cx="295275" cy="314325"/>
          </a:xfrm>
          <a:prstGeom prst="rect">
            <a:avLst/>
          </a:prstGeom>
          <a:noFill/>
          <a:ln w="9525">
            <a:noFill/>
          </a:ln>
        </p:spPr>
      </p:pic>
      <p:sp>
        <p:nvSpPr>
          <p:cNvPr id="190" name="文本框 189"/>
          <p:cNvSpPr txBox="1"/>
          <p:nvPr/>
        </p:nvSpPr>
        <p:spPr>
          <a:xfrm>
            <a:off x="3298825" y="1576705"/>
            <a:ext cx="7978140" cy="706755"/>
          </a:xfrm>
          <a:prstGeom prst="rect">
            <a:avLst/>
          </a:prstGeom>
          <a:noFill/>
          <a:ln w="9525">
            <a:noFill/>
          </a:ln>
        </p:spPr>
        <p:txBody>
          <a:bodyPr wrap="square">
            <a:spAutoFit/>
          </a:bodyPr>
          <a:p>
            <a:pPr marL="0" indent="304800"/>
            <a:r>
              <a:rPr lang="zh-CN" sz="2000" b="0">
                <a:ea typeface="宋体" panose="02010600030101010101" pitchFamily="2" charset="-122"/>
              </a:rPr>
              <a:t>二维捕捉：只捕捉激活视图中构建平面上的元素，忽略其高度方向上的捕捉。</a:t>
            </a:r>
            <a:endParaRPr lang="zh-CN" altLang="en-US" sz="2000" b="0">
              <a:ea typeface="宋体" panose="02010600030101010101" pitchFamily="2" charset="-122"/>
            </a:endParaRPr>
          </a:p>
        </p:txBody>
      </p:sp>
      <p:pic>
        <p:nvPicPr>
          <p:cNvPr id="8" name="图片 7"/>
          <p:cNvPicPr/>
          <p:nvPr/>
        </p:nvPicPr>
        <p:blipFill>
          <a:blip r:embed="rId3"/>
          <a:stretch>
            <a:fillRect/>
          </a:stretch>
        </p:blipFill>
        <p:spPr>
          <a:xfrm>
            <a:off x="2553970" y="2538412"/>
            <a:ext cx="314325" cy="314325"/>
          </a:xfrm>
          <a:prstGeom prst="rect">
            <a:avLst/>
          </a:prstGeom>
          <a:noFill/>
          <a:ln w="9525">
            <a:noFill/>
          </a:ln>
        </p:spPr>
      </p:pic>
      <p:sp>
        <p:nvSpPr>
          <p:cNvPr id="191" name="文本框 190"/>
          <p:cNvSpPr txBox="1"/>
          <p:nvPr/>
        </p:nvSpPr>
        <p:spPr>
          <a:xfrm>
            <a:off x="3435985" y="2110105"/>
            <a:ext cx="7840345" cy="1014730"/>
          </a:xfrm>
          <a:prstGeom prst="rect">
            <a:avLst/>
          </a:prstGeom>
          <a:noFill/>
          <a:ln w="9525">
            <a:noFill/>
          </a:ln>
        </p:spPr>
        <p:txBody>
          <a:bodyPr wrap="square">
            <a:spAutoFit/>
          </a:bodyPr>
          <a:p>
            <a:pPr marL="0" indent="266700"/>
            <a:r>
              <a:rPr lang="zh-CN" sz="2000" b="0">
                <a:ea typeface="宋体" panose="02010600030101010101" pitchFamily="2" charset="-122"/>
              </a:rPr>
              <a:t>角度捕捉：该按钮用于旋转操作时的角度间隔捕捉对象，使对象或者视图按固定的增量进行旋转，在默认情况下值是5o。</a:t>
            </a:r>
            <a:endParaRPr lang="zh-CN" altLang="en-US" sz="2000" b="0">
              <a:ea typeface="宋体" panose="02010600030101010101" pitchFamily="2" charset="-122"/>
            </a:endParaRPr>
          </a:p>
        </p:txBody>
      </p:sp>
      <p:pic>
        <p:nvPicPr>
          <p:cNvPr id="10" name="图片 9"/>
          <p:cNvPicPr/>
          <p:nvPr/>
        </p:nvPicPr>
        <p:blipFill>
          <a:blip r:embed="rId4"/>
          <a:stretch>
            <a:fillRect/>
          </a:stretch>
        </p:blipFill>
        <p:spPr>
          <a:xfrm>
            <a:off x="2553970" y="3358832"/>
            <a:ext cx="314325" cy="295275"/>
          </a:xfrm>
          <a:prstGeom prst="rect">
            <a:avLst/>
          </a:prstGeom>
          <a:noFill/>
          <a:ln w="9525">
            <a:noFill/>
          </a:ln>
        </p:spPr>
      </p:pic>
      <p:sp>
        <p:nvSpPr>
          <p:cNvPr id="192" name="文本框 191"/>
          <p:cNvSpPr txBox="1"/>
          <p:nvPr/>
        </p:nvSpPr>
        <p:spPr>
          <a:xfrm>
            <a:off x="3436620" y="2974975"/>
            <a:ext cx="7840345" cy="1322070"/>
          </a:xfrm>
          <a:prstGeom prst="rect">
            <a:avLst/>
          </a:prstGeom>
          <a:noFill/>
          <a:ln w="9525">
            <a:noFill/>
          </a:ln>
        </p:spPr>
        <p:txBody>
          <a:bodyPr wrap="square">
            <a:spAutoFit/>
          </a:bodyPr>
          <a:p>
            <a:pPr marL="0" indent="304800"/>
            <a:r>
              <a:rPr lang="zh-CN" sz="2000" b="0">
                <a:ea typeface="宋体" panose="02010600030101010101" pitchFamily="2" charset="-122"/>
              </a:rPr>
              <a:t>百分比捕捉：该按钮用于捕捉缩放或挤压操作时的百分比间隔，使比例缩放按固定的增量进行。例如，当打开百分比捕捉后，任何对象的缩放将按10%的增量进行。</a:t>
            </a:r>
            <a:endParaRPr lang="zh-CN" altLang="en-US" sz="2000" b="0">
              <a:ea typeface="宋体" panose="02010600030101010101" pitchFamily="2" charset="-122"/>
            </a:endParaRPr>
          </a:p>
        </p:txBody>
      </p:sp>
      <p:pic>
        <p:nvPicPr>
          <p:cNvPr id="11" name="图片 10"/>
          <p:cNvPicPr/>
          <p:nvPr/>
        </p:nvPicPr>
        <p:blipFill>
          <a:blip r:embed="rId5"/>
          <a:stretch>
            <a:fillRect/>
          </a:stretch>
        </p:blipFill>
        <p:spPr>
          <a:xfrm>
            <a:off x="2573020" y="4465003"/>
            <a:ext cx="314325" cy="314325"/>
          </a:xfrm>
          <a:prstGeom prst="rect">
            <a:avLst/>
          </a:prstGeom>
          <a:noFill/>
          <a:ln w="9525">
            <a:noFill/>
          </a:ln>
        </p:spPr>
      </p:pic>
      <p:sp>
        <p:nvSpPr>
          <p:cNvPr id="193" name="文本框 192"/>
          <p:cNvSpPr txBox="1"/>
          <p:nvPr/>
        </p:nvSpPr>
        <p:spPr>
          <a:xfrm>
            <a:off x="3554730" y="4144010"/>
            <a:ext cx="7637780" cy="706755"/>
          </a:xfrm>
          <a:prstGeom prst="rect">
            <a:avLst/>
          </a:prstGeom>
          <a:noFill/>
          <a:ln w="9525">
            <a:noFill/>
          </a:ln>
        </p:spPr>
        <p:txBody>
          <a:bodyPr wrap="square">
            <a:spAutoFit/>
          </a:bodyPr>
          <a:p>
            <a:pPr marL="0" indent="304800"/>
            <a:r>
              <a:rPr lang="zh-CN" sz="2000" b="0">
                <a:ea typeface="宋体" panose="02010600030101010101" pitchFamily="2" charset="-122"/>
              </a:rPr>
              <a:t>微捕捉：该按钮用于设置调整区域数值的变化单位量。</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3" name="文本框 192"/>
          <p:cNvSpPr txBox="1"/>
          <p:nvPr/>
        </p:nvSpPr>
        <p:spPr>
          <a:xfrm>
            <a:off x="2491105" y="1148080"/>
            <a:ext cx="9414510" cy="1938020"/>
          </a:xfrm>
          <a:prstGeom prst="rect">
            <a:avLst/>
          </a:prstGeom>
          <a:noFill/>
          <a:ln w="9525">
            <a:noFill/>
          </a:ln>
        </p:spPr>
        <p:txBody>
          <a:bodyPr wrap="square">
            <a:spAutoFit/>
          </a:bodyPr>
          <a:p>
            <a:pPr marL="0" indent="306070"/>
            <a:r>
              <a:rPr lang="zh-CN" sz="2000" b="1">
                <a:ea typeface="宋体" panose="02010600030101010101" pitchFamily="2" charset="-122"/>
              </a:rPr>
              <a:t>2.9捕捉功能设置</a:t>
            </a:r>
            <a:r>
              <a:rPr lang="zh-CN" sz="2000" b="0">
                <a:ea typeface="宋体" panose="02010600030101010101" pitchFamily="2" charset="-122"/>
              </a:rPr>
              <a:t>捕捉设置功能，系统提供了三个空间，包括二维、二点五维和三维，它们的按钮含在一起，在其上按下鼠标左键不放即可以进行选择。在其按钮上按下鼠标右键，可以调出栅格和捕捉设置浮动框，，在这个对话框中可以设定捕捉的类型与捕捉的精度等。在绘制图形时要启用捕捉时，只要按下工具条中对应的捕捉按钮即可。</a:t>
            </a:r>
            <a:endParaRPr lang="zh-CN" altLang="en-US" sz="2000"/>
          </a:p>
        </p:txBody>
      </p:sp>
      <p:pic>
        <p:nvPicPr>
          <p:cNvPr id="3" name="图片 2"/>
          <p:cNvPicPr>
            <a:picLocks noChangeAspect="1"/>
          </p:cNvPicPr>
          <p:nvPr/>
        </p:nvPicPr>
        <p:blipFill>
          <a:blip r:embed="rId2"/>
          <a:stretch>
            <a:fillRect/>
          </a:stretch>
        </p:blipFill>
        <p:spPr>
          <a:xfrm>
            <a:off x="5114290" y="3185795"/>
            <a:ext cx="3540125" cy="3158490"/>
          </a:xfrm>
          <a:prstGeom prst="rect">
            <a:avLst/>
          </a:prstGeom>
        </p:spPr>
      </p:pic>
    </p:spTree>
  </p:cSld>
  <p:clrMapOvr>
    <a:masterClrMapping/>
  </p:clrMapOvr>
  <p:transition spd="slow" advClick="0" advTm="7054">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70225"/>
            <a:chOff x="-2090" y="3192"/>
            <a:chExt cx="8996" cy="4835"/>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chemeClr val="bg1"/>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02" name="矩形 32"/>
          <p:cNvSpPr>
            <a:spLocks noChangeArrowheads="1"/>
          </p:cNvSpPr>
          <p:nvPr/>
        </p:nvSpPr>
        <p:spPr bwMode="auto">
          <a:xfrm>
            <a:off x="1909445" y="2999740"/>
            <a:ext cx="10280650" cy="1823720"/>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16" name="文本框 15"/>
          <p:cNvSpPr txBox="1"/>
          <p:nvPr/>
        </p:nvSpPr>
        <p:spPr>
          <a:xfrm>
            <a:off x="3627120" y="3008630"/>
            <a:ext cx="5932805" cy="1814830"/>
          </a:xfrm>
          <a:prstGeom prst="rect">
            <a:avLst/>
          </a:prstGeom>
          <a:noFill/>
          <a:ln w="9525">
            <a:noFill/>
          </a:ln>
        </p:spPr>
        <p:txBody>
          <a:bodyPr wrap="square">
            <a:spAutoFit/>
          </a:bodyPr>
          <a:p>
            <a:pPr marL="0" indent="304800" algn="l"/>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掌握</a:t>
            </a:r>
            <a:r>
              <a:rPr 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3DS MAX</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工作界面菜单栏；</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marL="0" indent="304800" algn="l"/>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掌握</a:t>
            </a:r>
            <a:r>
              <a:rPr lang="en-US" sz="2800" b="1">
                <a:solidFill>
                  <a:schemeClr val="accent1"/>
                </a:solidFill>
                <a:latin typeface="宋体" panose="02010600030101010101" pitchFamily="2" charset="-122"/>
                <a:cs typeface="宋体" panose="02010600030101010101" pitchFamily="2" charset="-122"/>
                <a:sym typeface="+mn-ea"/>
              </a:rPr>
              <a:t>3DS MAX</a:t>
            </a:r>
            <a:r>
              <a:rPr lang="zh-CN" altLang="en-US" sz="2800" b="1">
                <a:solidFill>
                  <a:schemeClr val="accent1"/>
                </a:solidFill>
                <a:latin typeface="宋体" panose="02010600030101010101" pitchFamily="2" charset="-122"/>
                <a:cs typeface="宋体" panose="02010600030101010101" pitchFamily="2" charset="-122"/>
                <a:sym typeface="+mn-ea"/>
              </a:rPr>
              <a:t>工作界面主工具栏；</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marL="0" indent="304800" algn="l"/>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掌握</a:t>
            </a:r>
            <a:r>
              <a:rPr lang="en-US" sz="2800" b="1">
                <a:solidFill>
                  <a:schemeClr val="accent1"/>
                </a:solidFill>
                <a:latin typeface="宋体" panose="02010600030101010101" pitchFamily="2" charset="-122"/>
                <a:cs typeface="宋体" panose="02010600030101010101" pitchFamily="2" charset="-122"/>
                <a:sym typeface="+mn-ea"/>
              </a:rPr>
              <a:t>3DS MAX</a:t>
            </a:r>
            <a:r>
              <a:rPr lang="zh-CN" altLang="en-US" sz="2800" b="1">
                <a:solidFill>
                  <a:schemeClr val="accent1"/>
                </a:solidFill>
                <a:latin typeface="宋体" panose="02010600030101010101" pitchFamily="2" charset="-122"/>
                <a:cs typeface="宋体" panose="02010600030101010101" pitchFamily="2" charset="-122"/>
                <a:sym typeface="+mn-ea"/>
              </a:rPr>
              <a:t>工作界面视图区域；</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marL="0" indent="304800" algn="l"/>
            <a:r>
              <a:rPr lang="en-US" altLang="zh-CN" sz="2800" b="1">
                <a:solidFill>
                  <a:schemeClr val="accent1"/>
                </a:solidFill>
                <a:latin typeface="宋体" panose="02010600030101010101" pitchFamily="2" charset="-122"/>
                <a:cs typeface="宋体" panose="02010600030101010101" pitchFamily="2" charset="-122"/>
                <a:sym typeface="+mn-ea"/>
              </a:rPr>
              <a:t>◆ </a:t>
            </a:r>
            <a:r>
              <a:rPr lang="zh-CN" altLang="en-US" sz="2800" b="1">
                <a:solidFill>
                  <a:schemeClr val="accent1"/>
                </a:solidFill>
                <a:latin typeface="宋体" panose="02010600030101010101" pitchFamily="2" charset="-122"/>
                <a:cs typeface="宋体" panose="02010600030101010101" pitchFamily="2" charset="-122"/>
                <a:sym typeface="+mn-ea"/>
              </a:rPr>
              <a:t>掌握</a:t>
            </a:r>
            <a:r>
              <a:rPr lang="en-US" sz="2800" b="1">
                <a:solidFill>
                  <a:schemeClr val="accent1"/>
                </a:solidFill>
                <a:latin typeface="宋体" panose="02010600030101010101" pitchFamily="2" charset="-122"/>
                <a:cs typeface="宋体" panose="02010600030101010101" pitchFamily="2" charset="-122"/>
                <a:sym typeface="+mn-ea"/>
              </a:rPr>
              <a:t>3DS MAX</a:t>
            </a:r>
            <a:r>
              <a:rPr lang="zh-CN" altLang="en-US" sz="2800" b="1">
                <a:solidFill>
                  <a:schemeClr val="accent1"/>
                </a:solidFill>
                <a:latin typeface="宋体" panose="02010600030101010101" pitchFamily="2" charset="-122"/>
                <a:cs typeface="宋体" panose="02010600030101010101" pitchFamily="2" charset="-122"/>
                <a:sym typeface="+mn-ea"/>
              </a:rPr>
              <a:t>工作界面命令面板。</a:t>
            </a:r>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文本框 43"/>
          <p:cNvSpPr txBox="1"/>
          <p:nvPr/>
        </p:nvSpPr>
        <p:spPr>
          <a:xfrm>
            <a:off x="8375015" y="220980"/>
            <a:ext cx="3566160" cy="460375"/>
          </a:xfrm>
          <a:prstGeom prst="rect">
            <a:avLst/>
          </a:prstGeom>
          <a:noFill/>
        </p:spPr>
        <p:txBody>
          <a:bodyPr wrap="square" rtlCol="0" anchor="ctr">
            <a:spAutoFit/>
          </a:bodyPr>
          <a:p>
            <a:pPr algn="ctr">
              <a:lnSpc>
                <a:spcPct val="120000"/>
              </a:lnSpc>
            </a:pPr>
            <a:r>
              <a:rPr lang="zh-CN" altLang="en-US" sz="2000" b="1" kern="0">
                <a:solidFill>
                  <a:schemeClr val="bg1"/>
                </a:solidFill>
                <a:latin typeface="微软雅黑" panose="020B0503020204020204" pitchFamily="34" charset="-122"/>
                <a:ea typeface="微软雅黑" panose="020B0503020204020204" pitchFamily="34" charset="-122"/>
                <a:sym typeface="+mn-ea"/>
              </a:rPr>
              <a:t>墙体框架的制作</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8"/>
          <p:cNvSpPr txBox="1"/>
          <p:nvPr/>
        </p:nvSpPr>
        <p:spPr>
          <a:xfrm>
            <a:off x="366395" y="172720"/>
            <a:ext cx="4394835" cy="368935"/>
          </a:xfrm>
          <a:prstGeom prst="rect">
            <a:avLst/>
          </a:prstGeom>
          <a:noFill/>
        </p:spPr>
        <p:txBody>
          <a:bodyPr wrap="square" lIns="0" tIns="0" rIns="0" bIns="0" rtlCol="0" anchor="t">
            <a:spAutoFit/>
          </a:bodyPr>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effectLst/>
              <a:latin typeface="+mj-ea"/>
              <a:ea typeface="+mj-ea"/>
              <a:sym typeface="+mn-ea"/>
            </a:endParaRPr>
          </a:p>
        </p:txBody>
      </p:sp>
      <p:sp>
        <p:nvSpPr>
          <p:cNvPr id="20" name="文本框 19"/>
          <p:cNvSpPr txBox="1"/>
          <p:nvPr/>
        </p:nvSpPr>
        <p:spPr>
          <a:xfrm>
            <a:off x="1310958" y="613410"/>
            <a:ext cx="4472305" cy="430530"/>
          </a:xfrm>
          <a:prstGeom prst="rect">
            <a:avLst/>
          </a:prstGeom>
          <a:noFill/>
        </p:spPr>
        <p:txBody>
          <a:bodyPr wrap="none" lIns="0" tIns="0" rIns="0" bIns="0" rtlCol="0" anchor="t">
            <a:spAutoFit/>
          </a:bodyPr>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effectLst/>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42530" y="93345"/>
            <a:ext cx="4334510" cy="71501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43"/>
          <p:cNvSpPr txBox="1"/>
          <p:nvPr/>
        </p:nvSpPr>
        <p:spPr>
          <a:xfrm>
            <a:off x="8100060" y="25114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spd="slow" advClick="0" advTm="10261">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sp>
        <p:nvSpPr>
          <p:cNvPr id="17" name="文本框 16"/>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18" name="文本框 17"/>
          <p:cNvSpPr txBox="1"/>
          <p:nvPr/>
        </p:nvSpPr>
        <p:spPr>
          <a:xfrm>
            <a:off x="1326198" y="594360"/>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grpSp>
        <p:nvGrpSpPr>
          <p:cNvPr id="89" name="组合 88"/>
          <p:cNvGrpSpPr/>
          <p:nvPr/>
        </p:nvGrpSpPr>
        <p:grpSpPr>
          <a:xfrm>
            <a:off x="-1323340" y="201168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chemeClr val="bg1"/>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grpSp>
        <p:nvGrpSpPr>
          <p:cNvPr id="93" name="组合 92"/>
          <p:cNvGrpSpPr/>
          <p:nvPr/>
        </p:nvGrpSpPr>
        <p:grpSpPr>
          <a:xfrm>
            <a:off x="219075" y="2945130"/>
            <a:ext cx="1512570" cy="520065"/>
            <a:chOff x="863153" y="1896625"/>
            <a:chExt cx="2217717" cy="693789"/>
          </a:xfrm>
          <a:solidFill>
            <a:srgbClr val="0070C0"/>
          </a:solidFill>
        </p:grpSpPr>
        <p:sp>
          <p:nvSpPr>
            <p:cNvPr id="94"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95" name="矩形 94"/>
            <p:cNvSpPr/>
            <p:nvPr/>
          </p:nvSpPr>
          <p:spPr>
            <a:xfrm>
              <a:off x="926463" y="1936441"/>
              <a:ext cx="2085511" cy="614160"/>
            </a:xfrm>
            <a:prstGeom prst="rect">
              <a:avLst/>
            </a:prstGeom>
            <a:grpFill/>
          </p:spPr>
          <p:txBody>
            <a:bodyPr wrap="square">
              <a:spAutoFit/>
            </a:bodyPr>
            <a:lstStyle/>
            <a:p>
              <a:pPr>
                <a:spcBef>
                  <a:spcPts val="600"/>
                </a:spcBef>
                <a:buClr>
                  <a:srgbClr val="E24848"/>
                </a:buClr>
              </a:pPr>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内容分析</a:t>
              </a:r>
              <a:endParaRPr lang="zh-CN" altLang="en-US" sz="2400" b="1" dirty="0">
                <a:solidFill>
                  <a:srgbClr val="FFC000"/>
                </a:solidFill>
                <a:latin typeface="微软雅黑" panose="020B0503020204020204" pitchFamily="34" charset="-122"/>
                <a:ea typeface="微软雅黑" panose="020B0503020204020204" pitchFamily="34" charset="-122"/>
                <a:cs typeface="+mn-ea"/>
                <a:sym typeface="+mn-lt"/>
              </a:endParaRPr>
            </a:p>
          </p:txBody>
        </p:sp>
      </p:grpSp>
      <p:sp>
        <p:nvSpPr>
          <p:cNvPr id="9" name="任意多边形 8"/>
          <p:cNvSpPr/>
          <p:nvPr/>
        </p:nvSpPr>
        <p:spPr>
          <a:xfrm>
            <a:off x="7542530" y="93345"/>
            <a:ext cx="4334510" cy="71501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100060" y="25114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5550535" y="6050280"/>
            <a:ext cx="3492500" cy="276860"/>
          </a:xfrm>
          <a:prstGeom prst="rect">
            <a:avLst/>
          </a:prstGeom>
          <a:noFill/>
        </p:spPr>
        <p:txBody>
          <a:bodyPr wrap="none" lIns="0" tIns="0" rIns="0" bIns="0" rtlCol="0">
            <a:spAutoFit/>
          </a:bodyPr>
          <a:p>
            <a:r>
              <a:rPr lang="zh-CN" altLang="en-US" sz="1800" dirty="0" smtClean="0">
                <a:latin typeface="微软雅黑" panose="020B0503020204020204" pitchFamily="34" charset="-122"/>
                <a:ea typeface="微软雅黑" panose="020B0503020204020204" pitchFamily="34" charset="-122"/>
              </a:rPr>
              <a:t>任务内容为 </a:t>
            </a:r>
            <a:r>
              <a:rPr lang="en-US" altLang="zh-CN" sz="1800" dirty="0" smtClean="0">
                <a:latin typeface="微软雅黑" panose="020B0503020204020204" pitchFamily="34" charset="-122"/>
                <a:ea typeface="微软雅黑" panose="020B0503020204020204" pitchFamily="34" charset="-122"/>
              </a:rPr>
              <a:t>3ds max</a:t>
            </a:r>
            <a:r>
              <a:rPr lang="zh-CN" altLang="en-US" sz="1800" dirty="0" smtClean="0">
                <a:latin typeface="微软雅黑" panose="020B0503020204020204" pitchFamily="34" charset="-122"/>
                <a:ea typeface="微软雅黑" panose="020B0503020204020204" pitchFamily="34" charset="-122"/>
              </a:rPr>
              <a:t>工作界面认识</a:t>
            </a:r>
            <a:endParaRPr lang="zh-CN" altLang="en-US" sz="1800" dirty="0" smtClean="0">
              <a:latin typeface="微软雅黑" panose="020B0503020204020204" pitchFamily="34" charset="-122"/>
              <a:ea typeface="微软雅黑" panose="020B0503020204020204" pitchFamily="34" charset="-122"/>
            </a:endParaRPr>
          </a:p>
        </p:txBody>
      </p:sp>
      <p:pic>
        <p:nvPicPr>
          <p:cNvPr id="3" name="图片 86" descr="IMG_256"/>
          <p:cNvPicPr>
            <a:picLocks noChangeAspect="1"/>
          </p:cNvPicPr>
          <p:nvPr/>
        </p:nvPicPr>
        <p:blipFill>
          <a:blip r:embed="rId2"/>
          <a:srcRect b="1561"/>
          <a:stretch>
            <a:fillRect/>
          </a:stretch>
        </p:blipFill>
        <p:spPr>
          <a:xfrm>
            <a:off x="2381250" y="1463675"/>
            <a:ext cx="9167495" cy="4863465"/>
          </a:xfrm>
          <a:prstGeom prst="rect">
            <a:avLst/>
          </a:prstGeom>
          <a:noFill/>
          <a:ln w="9525">
            <a:noFill/>
          </a:ln>
        </p:spPr>
      </p:pic>
      <p:cxnSp>
        <p:nvCxnSpPr>
          <p:cNvPr id="4" name="直接箭头连接符 3"/>
          <p:cNvCxnSpPr/>
          <p:nvPr/>
        </p:nvCxnSpPr>
        <p:spPr>
          <a:xfrm flipH="1">
            <a:off x="2906395" y="1701165"/>
            <a:ext cx="668655" cy="71564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2736850" y="2416810"/>
            <a:ext cx="970915" cy="307340"/>
          </a:xfrm>
          <a:prstGeom prst="rect">
            <a:avLst/>
          </a:prstGeom>
          <a:noFill/>
        </p:spPr>
        <p:txBody>
          <a:bodyPr wrap="square" lIns="0" tIns="0" rIns="0" bIns="0" rtlCol="0" anchor="t">
            <a:spAutoFit/>
          </a:bodyPr>
          <a:p>
            <a:r>
              <a:rPr lang="zh-CN" altLang="en-US" sz="2000" b="1" dirty="0" smtClean="0">
                <a:solidFill>
                  <a:schemeClr val="accent6"/>
                </a:solidFill>
                <a:latin typeface="微软雅黑" panose="020B0503020204020204" pitchFamily="34" charset="-122"/>
                <a:ea typeface="微软雅黑" panose="020B0503020204020204" pitchFamily="34" charset="-122"/>
              </a:rPr>
              <a:t>菜单栏</a:t>
            </a:r>
            <a:endParaRPr lang="zh-CN" altLang="en-US" sz="2000" b="1" dirty="0" smtClean="0">
              <a:solidFill>
                <a:schemeClr val="accent6"/>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H="1">
            <a:off x="10746105" y="3638550"/>
            <a:ext cx="159385" cy="7054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7" name="文本框 6"/>
          <p:cNvSpPr txBox="1"/>
          <p:nvPr/>
        </p:nvSpPr>
        <p:spPr>
          <a:xfrm>
            <a:off x="10445750" y="4377055"/>
            <a:ext cx="1102995" cy="307340"/>
          </a:xfrm>
          <a:prstGeom prst="rect">
            <a:avLst/>
          </a:prstGeom>
          <a:noFill/>
        </p:spPr>
        <p:txBody>
          <a:bodyPr wrap="square" lIns="0" tIns="0" rIns="0" bIns="0" rtlCol="0" anchor="t">
            <a:spAutoFit/>
          </a:bodyPr>
          <a:p>
            <a:r>
              <a:rPr lang="zh-CN" altLang="en-US" sz="2000" b="1" dirty="0" smtClean="0">
                <a:solidFill>
                  <a:schemeClr val="accent6"/>
                </a:solidFill>
                <a:latin typeface="微软雅黑" panose="020B0503020204020204" pitchFamily="34" charset="-122"/>
                <a:ea typeface="微软雅黑" panose="020B0503020204020204" pitchFamily="34" charset="-122"/>
              </a:rPr>
              <a:t>命令面板</a:t>
            </a:r>
            <a:endParaRPr lang="zh-CN" altLang="en-US" sz="2000" b="1" dirty="0" smtClean="0">
              <a:solidFill>
                <a:schemeClr val="accent6"/>
              </a:solidFill>
              <a:latin typeface="微软雅黑" panose="020B0503020204020204" pitchFamily="34" charset="-122"/>
              <a:ea typeface="微软雅黑" panose="020B0503020204020204" pitchFamily="34" charset="-122"/>
            </a:endParaRPr>
          </a:p>
        </p:txBody>
      </p:sp>
      <p:cxnSp>
        <p:nvCxnSpPr>
          <p:cNvPr id="8" name="直接箭头连接符 7"/>
          <p:cNvCxnSpPr/>
          <p:nvPr/>
        </p:nvCxnSpPr>
        <p:spPr>
          <a:xfrm flipH="1">
            <a:off x="4766310" y="1917065"/>
            <a:ext cx="176530" cy="8324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10" name="文本框 9"/>
          <p:cNvSpPr txBox="1"/>
          <p:nvPr/>
        </p:nvSpPr>
        <p:spPr>
          <a:xfrm>
            <a:off x="4421505" y="2896235"/>
            <a:ext cx="1102995" cy="307340"/>
          </a:xfrm>
          <a:prstGeom prst="rect">
            <a:avLst/>
          </a:prstGeom>
          <a:noFill/>
        </p:spPr>
        <p:txBody>
          <a:bodyPr wrap="square" lIns="0" tIns="0" rIns="0" bIns="0" rtlCol="0" anchor="t">
            <a:spAutoFit/>
          </a:bodyPr>
          <a:p>
            <a:r>
              <a:rPr lang="zh-CN" altLang="en-US" sz="2000" b="1" dirty="0" smtClean="0">
                <a:solidFill>
                  <a:schemeClr val="accent6"/>
                </a:solidFill>
                <a:latin typeface="微软雅黑" panose="020B0503020204020204" pitchFamily="34" charset="-122"/>
                <a:ea typeface="微软雅黑" panose="020B0503020204020204" pitchFamily="34" charset="-122"/>
              </a:rPr>
              <a:t>主工具栏</a:t>
            </a:r>
            <a:endParaRPr lang="zh-CN" altLang="en-US" sz="2000" b="1" dirty="0" smtClean="0">
              <a:solidFill>
                <a:schemeClr val="accent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798820" y="3638550"/>
            <a:ext cx="1363345" cy="368935"/>
          </a:xfrm>
          <a:prstGeom prst="rect">
            <a:avLst/>
          </a:prstGeom>
          <a:noFill/>
        </p:spPr>
        <p:txBody>
          <a:bodyPr wrap="square" lIns="0" tIns="0" rIns="0" bIns="0" rtlCol="0" anchor="t">
            <a:spAutoFit/>
          </a:bodyPr>
          <a:p>
            <a:r>
              <a:rPr lang="zh-CN" altLang="en-US" sz="2400" b="1" dirty="0" smtClean="0">
                <a:solidFill>
                  <a:schemeClr val="accent6"/>
                </a:solidFill>
                <a:latin typeface="微软雅黑" panose="020B0503020204020204" pitchFamily="34" charset="-122"/>
                <a:ea typeface="微软雅黑" panose="020B0503020204020204" pitchFamily="34" charset="-122"/>
              </a:rPr>
              <a:t>视图区域</a:t>
            </a:r>
            <a:endParaRPr lang="zh-CN" altLang="en-US" sz="24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4019">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5" name="文本框 104"/>
          <p:cNvSpPr txBox="1"/>
          <p:nvPr/>
        </p:nvSpPr>
        <p:spPr>
          <a:xfrm>
            <a:off x="2680335" y="1147445"/>
            <a:ext cx="8436610" cy="1630045"/>
          </a:xfrm>
          <a:prstGeom prst="rect">
            <a:avLst/>
          </a:prstGeom>
          <a:noFill/>
          <a:ln w="9525">
            <a:noFill/>
          </a:ln>
        </p:spPr>
        <p:txBody>
          <a:bodyPr wrap="square">
            <a:spAutoFit/>
          </a:bodyPr>
          <a:p>
            <a:pPr marL="0" indent="304800"/>
            <a:r>
              <a:rPr lang="zh-CN" sz="2000" b="0">
                <a:ea typeface="宋体" panose="02010600030101010101" pitchFamily="2" charset="-122"/>
              </a:rPr>
              <a:t>安装好3ds Max 2014后，可以通过以下两种方法来启动3ds Max 2014。◆方法一：3DS MAX2014安装后在桌面出现         ，双击该图标，即可打开。</a:t>
            </a:r>
            <a:endParaRPr lang="zh-CN" sz="2000" b="0">
              <a:ea typeface="宋体" panose="02010600030101010101" pitchFamily="2" charset="-122"/>
            </a:endParaRPr>
          </a:p>
          <a:p>
            <a:endParaRPr lang="zh-CN" altLang="en-US" sz="2000" b="0">
              <a:ea typeface="宋体" panose="02010600030101010101" pitchFamily="2" charset="-122"/>
            </a:endParaRPr>
          </a:p>
        </p:txBody>
      </p:sp>
      <p:pic>
        <p:nvPicPr>
          <p:cNvPr id="3" name="图片 2"/>
          <p:cNvPicPr/>
          <p:nvPr/>
        </p:nvPicPr>
        <p:blipFill>
          <a:blip r:embed="rId2"/>
          <a:stretch>
            <a:fillRect/>
          </a:stretch>
        </p:blipFill>
        <p:spPr>
          <a:xfrm>
            <a:off x="7662862" y="1815147"/>
            <a:ext cx="314325" cy="295275"/>
          </a:xfrm>
          <a:prstGeom prst="rect">
            <a:avLst/>
          </a:prstGeom>
          <a:noFill/>
          <a:ln w="9525">
            <a:noFill/>
          </a:ln>
        </p:spPr>
      </p:pic>
      <p:pic>
        <p:nvPicPr>
          <p:cNvPr id="2" name="图片 86" descr="IMG_256"/>
          <p:cNvPicPr>
            <a:picLocks noChangeAspect="1"/>
          </p:cNvPicPr>
          <p:nvPr/>
        </p:nvPicPr>
        <p:blipFill>
          <a:blip r:embed="rId3"/>
          <a:srcRect b="1561"/>
          <a:stretch>
            <a:fillRect/>
          </a:stretch>
        </p:blipFill>
        <p:spPr>
          <a:xfrm>
            <a:off x="2903220" y="2283460"/>
            <a:ext cx="7991475" cy="4239260"/>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文本框 105"/>
          <p:cNvSpPr txBox="1"/>
          <p:nvPr/>
        </p:nvSpPr>
        <p:spPr>
          <a:xfrm>
            <a:off x="2628900" y="1320165"/>
            <a:ext cx="8191500" cy="706755"/>
          </a:xfrm>
          <a:prstGeom prst="rect">
            <a:avLst/>
          </a:prstGeom>
          <a:noFill/>
          <a:ln w="9525">
            <a:noFill/>
          </a:ln>
        </p:spPr>
        <p:txBody>
          <a:bodyPr wrap="square">
            <a:spAutoFit/>
          </a:bodyPr>
          <a:p>
            <a:pPr marL="0" indent="0"/>
            <a:r>
              <a:rPr lang="zh-CN" sz="2000" b="0">
                <a:ea typeface="宋体" panose="02010600030101010101" pitchFamily="2" charset="-122"/>
              </a:rPr>
              <a:t>◆方法二：在电脑开始菜单选择，开始&gt;所有程序&gt;Autodesk 3ds Max 2014&gt;Autodesk 3ds Max 2014。</a:t>
            </a:r>
            <a:endParaRPr lang="zh-CN" altLang="en-US" sz="2000" b="0">
              <a:ea typeface="宋体" panose="02010600030101010101" pitchFamily="2" charset="-122"/>
            </a:endParaRPr>
          </a:p>
        </p:txBody>
      </p:sp>
      <p:pic>
        <p:nvPicPr>
          <p:cNvPr id="2" name="图片 48"/>
          <p:cNvPicPr>
            <a:picLocks noChangeAspect="1"/>
          </p:cNvPicPr>
          <p:nvPr/>
        </p:nvPicPr>
        <p:blipFill>
          <a:blip r:embed="rId2"/>
          <a:srcRect t="2940" b="19090"/>
          <a:stretch>
            <a:fillRect/>
          </a:stretch>
        </p:blipFill>
        <p:spPr>
          <a:xfrm>
            <a:off x="4973955" y="2110105"/>
            <a:ext cx="2792730" cy="4474210"/>
          </a:xfrm>
          <a:prstGeom prst="rect">
            <a:avLst/>
          </a:prstGeom>
          <a:noFill/>
          <a:ln w="9525">
            <a:noFill/>
          </a:ln>
        </p:spPr>
      </p:pic>
    </p:spTree>
  </p:cSld>
  <p:clrMapOvr>
    <a:masterClrMapping/>
  </p:clrMapOvr>
  <p:transition spd="slow" advClick="0" advTm="7054">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2"/>
          <p:cNvSpPr>
            <a:spLocks noChangeArrowheads="1"/>
          </p:cNvSpPr>
          <p:nvPr/>
        </p:nvSpPr>
        <p:spPr bwMode="auto">
          <a:xfrm>
            <a:off x="0" y="979170"/>
            <a:ext cx="12192000" cy="45719"/>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anose="020F0502020204030204" pitchFamily="34" charset="0"/>
            </a:endParaRPr>
          </a:p>
        </p:txBody>
      </p:sp>
      <p:grpSp>
        <p:nvGrpSpPr>
          <p:cNvPr id="89" name="组合 88"/>
          <p:cNvGrpSpPr/>
          <p:nvPr/>
        </p:nvGrpSpPr>
        <p:grpSpPr>
          <a:xfrm>
            <a:off x="-1327150" y="2026920"/>
            <a:ext cx="5712460" cy="3069590"/>
            <a:chOff x="-2090" y="3192"/>
            <a:chExt cx="8996" cy="4834"/>
          </a:xfrm>
        </p:grpSpPr>
        <p:sp>
          <p:nvSpPr>
            <p:cNvPr id="61" name="任意多边形 60"/>
            <p:cNvSpPr/>
            <p:nvPr/>
          </p:nvSpPr>
          <p:spPr>
            <a:xfrm>
              <a:off x="-18" y="3830"/>
              <a:ext cx="3025" cy="4197"/>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p:cNvGrpSpPr/>
            <p:nvPr/>
          </p:nvGrpSpPr>
          <p:grpSpPr>
            <a:xfrm>
              <a:off x="339" y="4638"/>
              <a:ext cx="2382" cy="819"/>
              <a:chOff x="863153" y="1896625"/>
              <a:chExt cx="2217717" cy="693789"/>
            </a:xfrm>
            <a:solidFill>
              <a:srgbClr val="0070C0"/>
            </a:solidFill>
          </p:grpSpPr>
          <p:sp>
            <p:nvSpPr>
              <p:cNvPr id="25" name="矩形: 圆角 51"/>
              <p:cNvSpPr/>
              <p:nvPr/>
            </p:nvSpPr>
            <p:spPr>
              <a:xfrm>
                <a:off x="863153" y="1896625"/>
                <a:ext cx="2217717"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6" name="矩形 25"/>
              <p:cNvSpPr/>
              <p:nvPr/>
            </p:nvSpPr>
            <p:spPr>
              <a:xfrm>
                <a:off x="926463" y="1936439"/>
                <a:ext cx="2085511" cy="614160"/>
              </a:xfrm>
              <a:prstGeom prst="rect">
                <a:avLst/>
              </a:prstGeom>
              <a:grpFill/>
            </p:spPr>
            <p:txBody>
              <a:bodyPr wrap="square">
                <a:spAutoFit/>
              </a:bodyPr>
              <a:lstStyle/>
              <a:p>
                <a:pPr>
                  <a:spcBef>
                    <a:spcPts val="600"/>
                  </a:spcBef>
                  <a:buClr>
                    <a:srgbClr val="E24848"/>
                  </a:buClr>
                </a:pPr>
                <a:r>
                  <a:rPr lang="zh-CN" altLang="en-US" sz="2400" b="1">
                    <a:solidFill>
                      <a:schemeClr val="bg1"/>
                    </a:solidFill>
                    <a:latin typeface="微软雅黑" panose="020B0503020204020204" pitchFamily="34" charset="-122"/>
                    <a:ea typeface="微软雅黑" panose="020B0503020204020204" pitchFamily="34" charset="-122"/>
                    <a:cs typeface="+mn-ea"/>
                    <a:sym typeface="+mn-lt"/>
                  </a:rPr>
                  <a:t>内容分析</a:t>
                </a:r>
                <a:endParaRPr lang="en-US" sz="2400" b="1">
                  <a:solidFill>
                    <a:schemeClr val="bg1"/>
                  </a:solidFill>
                  <a:latin typeface="+mn-lt"/>
                  <a:ea typeface="+mn-ea"/>
                  <a:cs typeface="+mn-ea"/>
                  <a:sym typeface="+mn-lt"/>
                </a:endParaRPr>
              </a:p>
            </p:txBody>
          </p:sp>
        </p:grpSp>
        <p:grpSp>
          <p:nvGrpSpPr>
            <p:cNvPr id="31" name="组合 30"/>
            <p:cNvGrpSpPr/>
            <p:nvPr/>
          </p:nvGrpSpPr>
          <p:grpSpPr>
            <a:xfrm>
              <a:off x="339" y="5754"/>
              <a:ext cx="2381" cy="819"/>
              <a:chOff x="863153" y="2704212"/>
              <a:chExt cx="2216786" cy="693789"/>
            </a:xfrm>
            <a:solidFill>
              <a:schemeClr val="bg1"/>
            </a:solidFill>
          </p:grpSpPr>
          <p:sp>
            <p:nvSpPr>
              <p:cNvPr id="27" name="矩形: 圆角 46"/>
              <p:cNvSpPr/>
              <p:nvPr/>
            </p:nvSpPr>
            <p:spPr>
              <a:xfrm>
                <a:off x="863153" y="2704212"/>
                <a:ext cx="2216786"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29" name="矩形 28"/>
              <p:cNvSpPr/>
              <p:nvPr/>
            </p:nvSpPr>
            <p:spPr>
              <a:xfrm>
                <a:off x="926463" y="2744027"/>
                <a:ext cx="2091097" cy="614160"/>
              </a:xfrm>
              <a:prstGeom prst="rect">
                <a:avLst/>
              </a:prstGeom>
              <a:grpFill/>
            </p:spPr>
            <p:txBody>
              <a:bodyPr wrap="square">
                <a:spAutoFit/>
              </a:bodyPr>
              <a:lstStyle/>
              <a:p>
                <a:pPr algn="l"/>
                <a:r>
                  <a:rPr lang="zh-CN" altLang="en-US" sz="2400" b="1">
                    <a:solidFill>
                      <a:srgbClr val="0070C0"/>
                    </a:solidFill>
                    <a:latin typeface="微软雅黑" panose="020B0503020204020204" pitchFamily="34" charset="-122"/>
                    <a:ea typeface="微软雅黑" panose="020B0503020204020204" pitchFamily="34" charset="-122"/>
                    <a:cs typeface="+mn-ea"/>
                    <a:sym typeface="+mn-lt"/>
                  </a:rPr>
                  <a:t>教学目标</a:t>
                </a: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339" y="6870"/>
              <a:ext cx="2383" cy="819"/>
              <a:chOff x="863153" y="3511800"/>
              <a:chExt cx="2218648" cy="693789"/>
            </a:xfrm>
            <a:solidFill>
              <a:srgbClr val="00B0F0"/>
            </a:solidFill>
          </p:grpSpPr>
          <p:sp>
            <p:nvSpPr>
              <p:cNvPr id="35" name="矩形: 圆角 41"/>
              <p:cNvSpPr/>
              <p:nvPr/>
            </p:nvSpPr>
            <p:spPr>
              <a:xfrm>
                <a:off x="863153" y="3511800"/>
                <a:ext cx="2218648" cy="693789"/>
              </a:xfrm>
              <a:prstGeom prst="roundRect">
                <a:avLst>
                  <a:gd name="adj" fmla="val 0"/>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a:endParaRPr lang="en-US" sz="1200" kern="0">
                  <a:solidFill>
                    <a:prstClr val="black"/>
                  </a:solidFill>
                  <a:cs typeface="+mn-ea"/>
                  <a:sym typeface="+mn-lt"/>
                </a:endParaRPr>
              </a:p>
            </p:txBody>
          </p:sp>
          <p:sp>
            <p:nvSpPr>
              <p:cNvPr id="37" name="矩形 36"/>
              <p:cNvSpPr/>
              <p:nvPr/>
            </p:nvSpPr>
            <p:spPr>
              <a:xfrm>
                <a:off x="926463" y="3551614"/>
                <a:ext cx="2092028" cy="614160"/>
              </a:xfrm>
              <a:prstGeom prst="rect">
                <a:avLst/>
              </a:prstGeom>
              <a:grpFill/>
            </p:spPr>
            <p:txBody>
              <a:bodyPr wrap="square">
                <a:spAutoFit/>
              </a:bodyPr>
              <a:lstStyle/>
              <a:p>
                <a:pPr algn="l"/>
                <a:r>
                  <a:rPr lang="zh-CN" altLang="en-US" sz="2400" b="1">
                    <a:solidFill>
                      <a:srgbClr val="FFC000"/>
                    </a:solidFill>
                    <a:latin typeface="微软雅黑" panose="020B0503020204020204" pitchFamily="34" charset="-122"/>
                    <a:ea typeface="微软雅黑" panose="020B0503020204020204" pitchFamily="34" charset="-122"/>
                    <a:cs typeface="+mn-ea"/>
                    <a:sym typeface="+mn-lt"/>
                  </a:rPr>
                  <a:t>实施步骤</a:t>
                </a:r>
                <a:endParaRPr lang="zh-CN" altLang="en-US" sz="2400" b="1">
                  <a:solidFill>
                    <a:srgbClr val="FFC000"/>
                  </a:solidFill>
                  <a:latin typeface="微软雅黑" panose="020B0503020204020204" pitchFamily="34" charset="-122"/>
                  <a:ea typeface="微软雅黑" panose="020B0503020204020204" pitchFamily="34" charset="-122"/>
                  <a:cs typeface="+mn-ea"/>
                  <a:sym typeface="+mn-lt"/>
                </a:endParaRPr>
              </a:p>
            </p:txBody>
          </p:sp>
        </p:grpSp>
        <p:pic>
          <p:nvPicPr>
            <p:cNvPr id="63" name="图片 62"/>
            <p:cNvPicPr>
              <a:picLocks noChangeAspect="1"/>
            </p:cNvPicPr>
            <p:nvPr/>
          </p:nvPicPr>
          <p:blipFill>
            <a:blip r:embed="rId1"/>
            <a:srcRect l="55555" t="27613" r="36774" b="25299"/>
            <a:stretch>
              <a:fillRect/>
            </a:stretch>
          </p:blipFill>
          <p:spPr>
            <a:xfrm rot="18568216" flipV="1">
              <a:off x="2211" y="-819"/>
              <a:ext cx="395" cy="8996"/>
            </a:xfrm>
            <a:prstGeom prst="rect">
              <a:avLst/>
            </a:prstGeom>
          </p:spPr>
        </p:pic>
        <p:grpSp>
          <p:nvGrpSpPr>
            <p:cNvPr id="88" name="组合 87"/>
            <p:cNvGrpSpPr/>
            <p:nvPr/>
          </p:nvGrpSpPr>
          <p:grpSpPr>
            <a:xfrm>
              <a:off x="122" y="3192"/>
              <a:ext cx="1719" cy="1193"/>
              <a:chOff x="122" y="3192"/>
              <a:chExt cx="1719" cy="1193"/>
            </a:xfrm>
          </p:grpSpPr>
          <p:grpSp>
            <p:nvGrpSpPr>
              <p:cNvPr id="67" name="Group 164"/>
              <p:cNvGrpSpPr/>
              <p:nvPr/>
            </p:nvGrpSpPr>
            <p:grpSpPr>
              <a:xfrm>
                <a:off x="122" y="3192"/>
                <a:ext cx="981" cy="962"/>
                <a:chOff x="6718300" y="2185988"/>
                <a:chExt cx="484188" cy="474663"/>
              </a:xfrm>
              <a:solidFill>
                <a:schemeClr val="accent1"/>
              </a:solidFill>
            </p:grpSpPr>
            <p:sp>
              <p:nvSpPr>
                <p:cNvPr id="68" name="Freeform: Shape 165"/>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69" name="Freeform: Shape 166"/>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0" name="Freeform: Shape 167"/>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sp>
              <p:nvSpPr>
                <p:cNvPr id="71" name="Freeform: Shape 168"/>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anchor="ctr"/>
                <a:lstStyle/>
                <a:p>
                  <a:pPr algn="ctr"/>
                  <a:endParaRPr>
                    <a:cs typeface="+mn-ea"/>
                    <a:sym typeface="+mn-lt"/>
                  </a:endParaRPr>
                </a:p>
              </p:txBody>
            </p:sp>
            <p:sp>
              <p:nvSpPr>
                <p:cNvPr id="72" name="Freeform: Shape 169"/>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anchor="ctr"/>
                <a:lstStyle/>
                <a:p>
                  <a:pPr algn="ctr"/>
                  <a:endParaRPr>
                    <a:cs typeface="+mn-ea"/>
                    <a:sym typeface="+mn-lt"/>
                  </a:endParaRPr>
                </a:p>
              </p:txBody>
            </p:sp>
            <p:sp>
              <p:nvSpPr>
                <p:cNvPr id="73" name="Freeform: Shape 170"/>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anchor="ctr"/>
                <a:lstStyle/>
                <a:p>
                  <a:pPr algn="ctr"/>
                  <a:endParaRPr>
                    <a:cs typeface="+mn-ea"/>
                    <a:sym typeface="+mn-lt"/>
                  </a:endParaRPr>
                </a:p>
              </p:txBody>
            </p:sp>
            <p:sp>
              <p:nvSpPr>
                <p:cNvPr id="74" name="Freeform: Shape 171"/>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anchor="ctr"/>
                <a:lstStyle/>
                <a:p>
                  <a:pPr algn="ctr"/>
                  <a:endParaRPr>
                    <a:cs typeface="+mn-ea"/>
                    <a:sym typeface="+mn-lt"/>
                  </a:endParaRPr>
                </a:p>
              </p:txBody>
            </p:sp>
            <p:sp>
              <p:nvSpPr>
                <p:cNvPr id="75" name="Freeform: Shape 172"/>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anchor="ctr"/>
                <a:lstStyle/>
                <a:p>
                  <a:pPr algn="ctr"/>
                  <a:endParaRPr>
                    <a:cs typeface="+mn-ea"/>
                    <a:sym typeface="+mn-lt"/>
                  </a:endParaRPr>
                </a:p>
              </p:txBody>
            </p:sp>
            <p:sp>
              <p:nvSpPr>
                <p:cNvPr id="76" name="Freeform: Shape 173"/>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anchor="ctr"/>
                <a:lstStyle/>
                <a:p>
                  <a:pPr algn="ctr"/>
                  <a:endParaRPr>
                    <a:cs typeface="+mn-ea"/>
                    <a:sym typeface="+mn-lt"/>
                  </a:endParaRPr>
                </a:p>
              </p:txBody>
            </p:sp>
          </p:grpSp>
          <p:sp>
            <p:nvSpPr>
              <p:cNvPr id="78" name="Freeform: Shape 165"/>
              <p:cNvSpPr/>
              <p:nvPr/>
            </p:nvSpPr>
            <p:spPr bwMode="auto">
              <a:xfrm>
                <a:off x="1519" y="3323"/>
                <a:ext cx="261" cy="273"/>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grpSp>
            <p:nvGrpSpPr>
              <p:cNvPr id="87" name="组合 86"/>
              <p:cNvGrpSpPr/>
              <p:nvPr/>
            </p:nvGrpSpPr>
            <p:grpSpPr>
              <a:xfrm>
                <a:off x="995" y="3423"/>
                <a:ext cx="846" cy="962"/>
                <a:chOff x="5708" y="3640"/>
                <a:chExt cx="846" cy="962"/>
              </a:xfrm>
            </p:grpSpPr>
            <p:sp>
              <p:nvSpPr>
                <p:cNvPr id="79" name="Freeform: Shape 166"/>
                <p:cNvSpPr/>
                <p:nvPr/>
              </p:nvSpPr>
              <p:spPr bwMode="auto">
                <a:xfrm>
                  <a:off x="5855" y="3865"/>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0" name="Freeform: Shape 167"/>
                <p:cNvSpPr/>
                <p:nvPr/>
              </p:nvSpPr>
              <p:spPr bwMode="auto">
                <a:xfrm>
                  <a:off x="5708" y="3640"/>
                  <a:ext cx="264" cy="273"/>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2" name="Freeform: Shape 169"/>
                <p:cNvSpPr/>
                <p:nvPr/>
              </p:nvSpPr>
              <p:spPr bwMode="auto">
                <a:xfrm>
                  <a:off x="5855" y="4322"/>
                  <a:ext cx="264" cy="280"/>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3" name="Freeform: Shape 170"/>
                <p:cNvSpPr/>
                <p:nvPr/>
              </p:nvSpPr>
              <p:spPr bwMode="auto">
                <a:xfrm>
                  <a:off x="5708" y="4096"/>
                  <a:ext cx="264" cy="280"/>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solidFill>
                  <a:schemeClr val="accent1"/>
                </a:solidFill>
                <a:ln w="9525">
                  <a:noFill/>
                  <a:round/>
                </a:ln>
              </p:spPr>
              <p:txBody>
                <a:bodyPr anchor="ctr"/>
                <a:lstStyle/>
                <a:p>
                  <a:pPr algn="ctr"/>
                  <a:endParaRPr>
                    <a:cs typeface="+mn-ea"/>
                    <a:sym typeface="+mn-lt"/>
                  </a:endParaRPr>
                </a:p>
              </p:txBody>
            </p:sp>
            <p:sp>
              <p:nvSpPr>
                <p:cNvPr id="84" name="Freeform: Shape 171"/>
                <p:cNvSpPr/>
                <p:nvPr/>
              </p:nvSpPr>
              <p:spPr bwMode="auto">
                <a:xfrm>
                  <a:off x="6007" y="4103"/>
                  <a:ext cx="267" cy="273"/>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solidFill>
                  <a:schemeClr val="accent1"/>
                </a:solidFill>
                <a:ln w="9525">
                  <a:noFill/>
                  <a:round/>
                </a:ln>
              </p:spPr>
              <p:txBody>
                <a:bodyPr anchor="ctr"/>
                <a:lstStyle/>
                <a:p>
                  <a:pPr algn="ctr"/>
                  <a:endParaRPr>
                    <a:cs typeface="+mn-ea"/>
                    <a:sym typeface="+mn-lt"/>
                  </a:endParaRPr>
                </a:p>
              </p:txBody>
            </p:sp>
            <p:sp>
              <p:nvSpPr>
                <p:cNvPr id="85" name="Freeform: Shape 172"/>
                <p:cNvSpPr/>
                <p:nvPr/>
              </p:nvSpPr>
              <p:spPr bwMode="auto">
                <a:xfrm>
                  <a:off x="6290" y="4103"/>
                  <a:ext cx="264" cy="273"/>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solidFill>
                  <a:schemeClr val="accent1"/>
                </a:solidFill>
                <a:ln w="9525">
                  <a:noFill/>
                  <a:round/>
                </a:ln>
              </p:spPr>
              <p:txBody>
                <a:bodyPr anchor="ctr"/>
                <a:lstStyle/>
                <a:p>
                  <a:pPr algn="ctr"/>
                  <a:endParaRPr>
                    <a:cs typeface="+mn-ea"/>
                    <a:sym typeface="+mn-lt"/>
                  </a:endParaRPr>
                </a:p>
              </p:txBody>
            </p:sp>
            <p:sp>
              <p:nvSpPr>
                <p:cNvPr id="86" name="Freeform: Shape 173"/>
                <p:cNvSpPr/>
                <p:nvPr/>
              </p:nvSpPr>
              <p:spPr bwMode="auto">
                <a:xfrm>
                  <a:off x="6142" y="3878"/>
                  <a:ext cx="267" cy="273"/>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solidFill>
                  <a:schemeClr val="accent1"/>
                </a:solidFill>
                <a:ln w="9525">
                  <a:noFill/>
                  <a:round/>
                </a:ln>
              </p:spPr>
              <p:txBody>
                <a:bodyPr anchor="ctr"/>
                <a:lstStyle/>
                <a:p>
                  <a:pPr algn="ctr"/>
                  <a:endParaRPr>
                    <a:cs typeface="+mn-ea"/>
                    <a:sym typeface="+mn-lt"/>
                  </a:endParaRPr>
                </a:p>
              </p:txBody>
            </p:sp>
          </p:grpSp>
        </p:grpSp>
      </p:grpSp>
      <p:sp>
        <p:nvSpPr>
          <p:cNvPr id="18" name="文本框 17"/>
          <p:cNvSpPr txBox="1"/>
          <p:nvPr/>
        </p:nvSpPr>
        <p:spPr>
          <a:xfrm>
            <a:off x="366395" y="172720"/>
            <a:ext cx="4394835" cy="368935"/>
          </a:xfrm>
          <a:prstGeom prst="rect">
            <a:avLst/>
          </a:prstGeom>
          <a:noFill/>
        </p:spPr>
        <p:txBody>
          <a:bodyPr wrap="square" lIns="0" tIns="0" rIns="0" bIns="0" rtlCol="0" anchor="t">
            <a:spAutoFit/>
          </a:bodyPr>
          <a:lstStyle/>
          <a:p>
            <a:pPr algn="ctr" eaLnBrk="0" hangingPunct="0"/>
            <a:r>
              <a:rPr lang="zh-CN" altLang="en-US" sz="2400" b="1" dirty="0">
                <a:solidFill>
                  <a:schemeClr val="accent1"/>
                </a:solidFill>
                <a:latin typeface="+mj-ea"/>
                <a:ea typeface="+mj-ea"/>
                <a:sym typeface="+mn-ea"/>
              </a:rPr>
              <a:t>家具建模与室内电脑效果图表现</a:t>
            </a:r>
            <a:endParaRPr lang="zh-CN" altLang="en-US" sz="2400" b="1" dirty="0" smtClean="0">
              <a:solidFill>
                <a:schemeClr val="accent1"/>
              </a:solidFill>
              <a:latin typeface="+mj-ea"/>
              <a:ea typeface="+mj-ea"/>
              <a:sym typeface="+mn-ea"/>
            </a:endParaRPr>
          </a:p>
        </p:txBody>
      </p:sp>
      <p:sp>
        <p:nvSpPr>
          <p:cNvPr id="21" name="文本框 20"/>
          <p:cNvSpPr txBox="1"/>
          <p:nvPr/>
        </p:nvSpPr>
        <p:spPr>
          <a:xfrm>
            <a:off x="1356678" y="620395"/>
            <a:ext cx="4472305" cy="430530"/>
          </a:xfrm>
          <a:prstGeom prst="rect">
            <a:avLst/>
          </a:prstGeom>
          <a:noFill/>
        </p:spPr>
        <p:txBody>
          <a:bodyPr wrap="none" lIns="0" tIns="0" rIns="0" bIns="0" rtlCol="0" anchor="t">
            <a:spAutoFit/>
          </a:bodyPr>
          <a:lstStyle/>
          <a:p>
            <a:pPr algn="ctr"/>
            <a:r>
              <a:rPr lang="zh-CN" altLang="en-US" sz="1400" dirty="0" smtClean="0">
                <a:solidFill>
                  <a:schemeClr val="tx2"/>
                </a:solidFill>
                <a:latin typeface="微软雅黑" panose="020B0503020204020204" pitchFamily="34" charset="-122"/>
                <a:ea typeface="微软雅黑" panose="020B0503020204020204" pitchFamily="34" charset="-122"/>
                <a:sym typeface="+mn-ea"/>
              </a:rPr>
              <a:t>Furniture modeling and indoor computer renderings</a:t>
            </a:r>
            <a:endParaRPr lang="zh-CN" altLang="en-US" sz="1400" dirty="0" smtClean="0">
              <a:solidFill>
                <a:schemeClr val="tx2"/>
              </a:solidFill>
              <a:latin typeface="微软雅黑" panose="020B0503020204020204" pitchFamily="34" charset="-122"/>
              <a:ea typeface="微软雅黑" panose="020B0503020204020204" pitchFamily="34" charset="-122"/>
              <a:sym typeface="+mn-ea"/>
            </a:endParaRPr>
          </a:p>
          <a:p>
            <a:pPr algn="ctr"/>
            <a:endParaRPr lang="zh-CN" altLang="en-US" sz="1400" b="1" dirty="0" smtClean="0">
              <a:solidFill>
                <a:schemeClr val="tx2"/>
              </a:solidFill>
              <a:latin typeface="微软雅黑" panose="020B0503020204020204" pitchFamily="34" charset="-122"/>
              <a:ea typeface="微软雅黑" panose="020B0503020204020204" pitchFamily="34" charset="-122"/>
              <a:sym typeface="+mn-ea"/>
            </a:endParaRPr>
          </a:p>
        </p:txBody>
      </p:sp>
      <p:sp>
        <p:nvSpPr>
          <p:cNvPr id="9" name="任意多边形 8"/>
          <p:cNvSpPr/>
          <p:nvPr/>
        </p:nvSpPr>
        <p:spPr>
          <a:xfrm>
            <a:off x="7571105" y="172085"/>
            <a:ext cx="4334510" cy="715645"/>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3"/>
          <p:cNvSpPr txBox="1"/>
          <p:nvPr/>
        </p:nvSpPr>
        <p:spPr>
          <a:xfrm>
            <a:off x="8201660" y="357823"/>
            <a:ext cx="3566160" cy="398780"/>
          </a:xfrm>
          <a:prstGeom prst="rect">
            <a:avLst/>
          </a:prstGeom>
          <a:noFill/>
        </p:spPr>
        <p:txBody>
          <a:bodyPr wrap="square" rtlCol="0" anchor="ctr">
            <a:spAutoFit/>
          </a:bodyPr>
          <a:p>
            <a:pPr algn="ctr"/>
            <a:r>
              <a:rPr lang="zh-CN" altLang="en-US" sz="2000" b="1" kern="0">
                <a:solidFill>
                  <a:schemeClr val="bg1"/>
                </a:solidFill>
                <a:latin typeface="微软雅黑" panose="020B0503020204020204" pitchFamily="34" charset="-122"/>
                <a:ea typeface="微软雅黑" panose="020B0503020204020204" pitchFamily="34" charset="-122"/>
                <a:sym typeface="+mn-ea"/>
              </a:rPr>
              <a:t>3DS MAX2014工作界面</a:t>
            </a:r>
            <a:endParaRPr lang="zh-CN" altLang="en-US" sz="2000" b="1" baseline="-300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2114867" y="1190625"/>
            <a:ext cx="5080000" cy="398780"/>
          </a:xfrm>
          <a:prstGeom prst="rect">
            <a:avLst/>
          </a:prstGeom>
          <a:noFill/>
          <a:ln w="9525">
            <a:noFill/>
          </a:ln>
        </p:spPr>
        <p:txBody>
          <a:bodyPr>
            <a:spAutoFit/>
          </a:bodyPr>
          <a:p>
            <a:pPr marL="0" indent="0"/>
            <a:r>
              <a:rPr lang="zh-CN" sz="2000" b="1">
                <a:ea typeface="宋体" panose="02010600030101010101" pitchFamily="2" charset="-122"/>
              </a:rPr>
              <a:t>1.2 标题栏和菜单栏</a:t>
            </a:r>
            <a:endParaRPr lang="zh-CN" altLang="en-US" sz="2000" b="1">
              <a:ea typeface="宋体" panose="02010600030101010101" pitchFamily="2" charset="-122"/>
            </a:endParaRPr>
          </a:p>
        </p:txBody>
      </p:sp>
      <p:sp>
        <p:nvSpPr>
          <p:cNvPr id="4" name="文本框 3"/>
          <p:cNvSpPr txBox="1"/>
          <p:nvPr/>
        </p:nvSpPr>
        <p:spPr>
          <a:xfrm>
            <a:off x="2251710" y="2606675"/>
            <a:ext cx="9653270" cy="706755"/>
          </a:xfrm>
          <a:prstGeom prst="rect">
            <a:avLst/>
          </a:prstGeom>
          <a:noFill/>
          <a:ln w="9525">
            <a:noFill/>
          </a:ln>
        </p:spPr>
        <p:txBody>
          <a:bodyPr wrap="square">
            <a:spAutoFit/>
          </a:bodyPr>
          <a:p>
            <a:pPr marL="0" indent="0"/>
            <a:r>
              <a:rPr lang="zh-CN" sz="2000" b="0">
                <a:ea typeface="宋体" panose="02010600030101010101" pitchFamily="2" charset="-122"/>
              </a:rPr>
              <a:t>3ds Max 2014的“标题栏”位于界面的最顶部。“标题栏”上包含当前编辑的文件名称、软件版本信息，同时还有软件图标（这个图标也称为 “应用程序”图标）。</a:t>
            </a:r>
            <a:endParaRPr lang="zh-CN" altLang="en-US" sz="2000" b="0">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2252345" y="1818640"/>
            <a:ext cx="9261475" cy="359410"/>
          </a:xfrm>
          <a:prstGeom prst="rect">
            <a:avLst/>
          </a:prstGeom>
        </p:spPr>
      </p:pic>
      <p:pic>
        <p:nvPicPr>
          <p:cNvPr id="6" name="图片 5"/>
          <p:cNvPicPr>
            <a:picLocks noChangeAspect="1"/>
          </p:cNvPicPr>
          <p:nvPr/>
        </p:nvPicPr>
        <p:blipFill>
          <a:blip r:embed="rId3"/>
          <a:stretch>
            <a:fillRect/>
          </a:stretch>
        </p:blipFill>
        <p:spPr>
          <a:xfrm>
            <a:off x="2251710" y="3683635"/>
            <a:ext cx="9262110" cy="359410"/>
          </a:xfrm>
          <a:prstGeom prst="rect">
            <a:avLst/>
          </a:prstGeom>
        </p:spPr>
      </p:pic>
      <p:sp>
        <p:nvSpPr>
          <p:cNvPr id="7" name="文本框 6"/>
          <p:cNvSpPr txBox="1"/>
          <p:nvPr/>
        </p:nvSpPr>
        <p:spPr>
          <a:xfrm>
            <a:off x="2252345" y="4392295"/>
            <a:ext cx="9261475" cy="1014730"/>
          </a:xfrm>
          <a:prstGeom prst="rect">
            <a:avLst/>
          </a:prstGeom>
          <a:noFill/>
          <a:ln w="9525">
            <a:noFill/>
          </a:ln>
        </p:spPr>
        <p:txBody>
          <a:bodyPr wrap="square">
            <a:spAutoFit/>
          </a:bodyPr>
          <a:p>
            <a:pPr marL="0" indent="304800"/>
            <a:r>
              <a:rPr lang="zh-CN" sz="2000" b="0">
                <a:ea typeface="宋体" panose="02010600030101010101" pitchFamily="2" charset="-122"/>
              </a:rPr>
              <a:t>3ds Max 2014的“菜单栏”位于工作界面的顶端，包含“编辑”、“工具”、“组”、“视图”、“创建”、“修改器”、“动画”、“图形编辑器”、“渲染”、“自定义”、MAXScript（MAX脚本）和“帮助”12个主菜单。</a:t>
            </a:r>
            <a:endParaRPr lang="zh-CN" altLang="en-US" sz="2000" b="0">
              <a:ea typeface="宋体" panose="02010600030101010101" pitchFamily="2" charset="-122"/>
            </a:endParaRPr>
          </a:p>
        </p:txBody>
      </p:sp>
    </p:spTree>
  </p:cSld>
  <p:clrMapOvr>
    <a:masterClrMapping/>
  </p:clrMapOvr>
  <p:transition spd="slow" advClick="0" advTm="7054">
    <p:pull dir="r"/>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Arial"/>
      </a:majorFont>
      <a:minorFont>
        <a:latin typeface="Calibri"/>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11895</Words>
  <Application>WPS 演示</Application>
  <PresentationFormat>自定义</PresentationFormat>
  <Paragraphs>843</Paragraphs>
  <Slides>44</Slides>
  <Notes>37</Notes>
  <HiddenSlides>0</HiddenSlides>
  <MMClips>47</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44</vt:i4>
      </vt:variant>
    </vt:vector>
  </HeadingPairs>
  <TitlesOfParts>
    <vt:vector size="59" baseType="lpstr">
      <vt:lpstr>Arial</vt:lpstr>
      <vt:lpstr>宋体</vt:lpstr>
      <vt:lpstr>Wingdings</vt:lpstr>
      <vt:lpstr>Calibri</vt:lpstr>
      <vt:lpstr>微软雅黑</vt:lpstr>
      <vt:lpstr>Arial Black</vt:lpstr>
      <vt:lpstr>Yu Gothic UI Light</vt:lpstr>
      <vt:lpstr>黑体</vt:lpstr>
      <vt:lpstr>仿宋_GB2312</vt:lpstr>
      <vt:lpstr>Arial Unicode MS</vt:lpstr>
      <vt:lpstr>Times New Roman</vt:lpstr>
      <vt:lpstr>楷体</vt:lpstr>
      <vt:lpstr>MS UI Gothic</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苏州珀菲科特网络科技有限公司</Company>
  <LinksUpToDate>false</LinksUpToDate>
  <SharedDoc>false</SharedDoc>
  <HyperlinksChanged>false</HyperlinksChanged>
  <AppVersion>14.0000</AppVersion>
  <Manager>www.515ppt.com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www.515ppt.com</dc:title>
  <dc:creator>www.515ppt.com</dc:creator>
  <cp:keywords>更多精品文档，请访问www.515ppt.com</cp:keywords>
  <dc:description>更多精品文档，请访问www.515ppt.com</dc:description>
  <dc:subject>www.515ppt.com</dc:subject>
  <cp:category>www.515ppt.com</cp:category>
  <cp:lastModifiedBy>高不胜寒</cp:lastModifiedBy>
  <cp:revision>216</cp:revision>
  <dcterms:created xsi:type="dcterms:W3CDTF">2015-04-24T01:01:00Z</dcterms:created>
  <dcterms:modified xsi:type="dcterms:W3CDTF">2018-09-07T00:25:03Z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